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5" r:id="rId3"/>
    <p:sldId id="271" r:id="rId4"/>
    <p:sldId id="266" r:id="rId5"/>
    <p:sldId id="276" r:id="rId6"/>
    <p:sldId id="262" r:id="rId7"/>
    <p:sldId id="280" r:id="rId8"/>
    <p:sldId id="278" r:id="rId9"/>
    <p:sldId id="282" r:id="rId10"/>
    <p:sldId id="260" r:id="rId11"/>
    <p:sldId id="257" r:id="rId12"/>
    <p:sldId id="284" r:id="rId13"/>
    <p:sldId id="275" r:id="rId14"/>
  </p:sldIdLst>
  <p:sldSz cx="12601575" cy="7092950"/>
  <p:notesSz cx="6797675" cy="992663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28650" indent="-1714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58888" indent="-3444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89125" indent="-517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519363" indent="-6905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17">
          <p15:clr>
            <a:srgbClr val="A4A3A4"/>
          </p15:clr>
        </p15:guide>
        <p15:guide id="2" orient="horz" pos="826">
          <p15:clr>
            <a:srgbClr val="A4A3A4"/>
          </p15:clr>
        </p15:guide>
        <p15:guide id="3" pos="4323">
          <p15:clr>
            <a:srgbClr val="A4A3A4"/>
          </p15:clr>
        </p15:guide>
        <p15:guide id="4" pos="1474">
          <p15:clr>
            <a:srgbClr val="A4A3A4"/>
          </p15:clr>
        </p15:guide>
        <p15:guide id="5" pos="7720">
          <p15:clr>
            <a:srgbClr val="A4A3A4"/>
          </p15:clr>
        </p15:guide>
        <p15:guide id="6" pos="29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rn, Philipp" initials="MP" lastIdx="3" clrIdx="0">
    <p:extLst>
      <p:ext uri="{19B8F6BF-5375-455C-9EA6-DF929625EA0E}">
        <p15:presenceInfo xmlns:p15="http://schemas.microsoft.com/office/powerpoint/2012/main" userId="S-1-5-21-2000751969-2162630839-3037503007-93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5FF"/>
    <a:srgbClr val="002658"/>
    <a:srgbClr val="FFE177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66667" autoAdjust="0"/>
  </p:normalViewPr>
  <p:slideViewPr>
    <p:cSldViewPr showGuides="1">
      <p:cViewPr varScale="1">
        <p:scale>
          <a:sx n="104" d="100"/>
          <a:sy n="104" d="100"/>
        </p:scale>
        <p:origin x="2220" y="72"/>
      </p:cViewPr>
      <p:guideLst>
        <p:guide orient="horz" pos="4017"/>
        <p:guide orient="horz" pos="826"/>
        <p:guide pos="4323"/>
        <p:guide pos="1474"/>
        <p:guide pos="7720"/>
        <p:guide pos="29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78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4" tIns="45706" rIns="91414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4" tIns="45706" rIns="91414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5D8AB81-CEF9-4AEF-B8B2-0E1B966CC83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4" tIns="45706" rIns="91414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4" tIns="45706" rIns="91414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295030C-4513-488F-AA1A-C7ADC065026A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1pPr>
    <a:lvl2pPr marL="62865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2pPr>
    <a:lvl3pPr marL="125888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3pPr>
    <a:lvl4pPr marL="18891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4pPr>
    <a:lvl5pPr marL="25193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charset="0"/>
        <a:ea typeface="+mn-ea"/>
        <a:cs typeface="+mn-cs"/>
      </a:defRPr>
    </a:lvl5pPr>
    <a:lvl6pPr marL="3151022" algn="l" defTabSz="126040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781227" algn="l" defTabSz="126040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11431" algn="l" defTabSz="126040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041636" algn="l" defTabSz="126040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28477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„Und hier kommt BLITZ ins Spiel. Während klassische Viewer schon bei 10.000 Bildern in die Knie gehen, lädt BLITZ 25 Gigabyte in nur 35 Sekunden.</a:t>
            </a:r>
            <a:br>
              <a:rPr lang="de-DE" dirty="0"/>
            </a:br>
            <a:r>
              <a:rPr lang="de-DE" dirty="0"/>
              <a:t>Die Oberfläche ist auf Analyse ausgelegt: Region-</a:t>
            </a:r>
            <a:r>
              <a:rPr lang="de-DE" dirty="0" err="1"/>
              <a:t>of</a:t>
            </a:r>
            <a:r>
              <a:rPr lang="de-DE" dirty="0"/>
              <a:t>-Interest-Messungen, Interaktivität, Profile — alles synchron.</a:t>
            </a:r>
            <a:br>
              <a:rPr lang="de-DE" dirty="0"/>
            </a:br>
            <a:r>
              <a:rPr lang="de-DE" dirty="0"/>
              <a:t>Und das Beste: Die Integration mit WOLKE funktioniert live – kein Export, kein Umweg.“</a:t>
            </a:r>
          </a:p>
          <a:p>
            <a:endParaRPr lang="de-DE" dirty="0"/>
          </a:p>
          <a:p>
            <a:r>
              <a:rPr lang="de-DE" b="1" dirty="0"/>
              <a:t>---</a:t>
            </a:r>
          </a:p>
          <a:p>
            <a:endParaRPr lang="de-DE" b="1" dirty="0"/>
          </a:p>
          <a:p>
            <a:r>
              <a:rPr lang="de-DE" dirty="0" err="1"/>
              <a:t>Here’s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BLITZ </a:t>
            </a:r>
            <a:r>
              <a:rPr lang="de-DE" dirty="0" err="1"/>
              <a:t>comes</a:t>
            </a:r>
            <a:r>
              <a:rPr lang="de-DE" dirty="0"/>
              <a:t> in. </a:t>
            </a:r>
            <a:r>
              <a:rPr lang="de-DE" dirty="0" err="1"/>
              <a:t>While</a:t>
            </a:r>
            <a:r>
              <a:rPr lang="de-DE" dirty="0"/>
              <a:t> traditional </a:t>
            </a:r>
            <a:r>
              <a:rPr lang="de-DE" dirty="0" err="1"/>
              <a:t>viewers</a:t>
            </a:r>
            <a:r>
              <a:rPr lang="de-DE" dirty="0"/>
              <a:t> </a:t>
            </a:r>
            <a:r>
              <a:rPr lang="de-DE" dirty="0" err="1"/>
              <a:t>struggle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10,000+ </a:t>
            </a:r>
            <a:r>
              <a:rPr lang="de-DE" dirty="0" err="1"/>
              <a:t>images</a:t>
            </a:r>
            <a:r>
              <a:rPr lang="de-DE" dirty="0"/>
              <a:t>, BLITZ </a:t>
            </a:r>
            <a:r>
              <a:rPr lang="de-DE" dirty="0" err="1"/>
              <a:t>loads</a:t>
            </a:r>
            <a:r>
              <a:rPr lang="de-DE" dirty="0"/>
              <a:t> 25 GB in just 35 </a:t>
            </a:r>
            <a:r>
              <a:rPr lang="de-DE" dirty="0" err="1"/>
              <a:t>seconds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It’s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: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, zonal </a:t>
            </a:r>
            <a:r>
              <a:rPr lang="de-DE" dirty="0" err="1"/>
              <a:t>profiling</a:t>
            </a:r>
            <a:r>
              <a:rPr lang="de-DE" dirty="0"/>
              <a:t>, real-time </a:t>
            </a:r>
            <a:r>
              <a:rPr lang="de-DE" dirty="0" err="1"/>
              <a:t>exploration</a:t>
            </a:r>
            <a:r>
              <a:rPr lang="de-DE" dirty="0"/>
              <a:t> — all </a:t>
            </a:r>
            <a:r>
              <a:rPr lang="de-DE" dirty="0" err="1"/>
              <a:t>tightly</a:t>
            </a:r>
            <a:r>
              <a:rPr lang="de-DE" dirty="0"/>
              <a:t> </a:t>
            </a:r>
            <a:r>
              <a:rPr lang="de-DE" dirty="0" err="1"/>
              <a:t>synchronized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And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connects</a:t>
            </a:r>
            <a:r>
              <a:rPr lang="de-DE" dirty="0"/>
              <a:t> live </a:t>
            </a:r>
            <a:r>
              <a:rPr lang="de-DE" dirty="0" err="1"/>
              <a:t>with</a:t>
            </a:r>
            <a:r>
              <a:rPr lang="de-DE" dirty="0"/>
              <a:t> WOLKE —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export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delay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41834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„Das ist die Oberfläche von BLITZ – einfach Ordner oder Dateien per Drag-and-Drop ablegen, und los geht’s.</a:t>
            </a:r>
          </a:p>
          <a:p>
            <a:r>
              <a:rPr lang="de-DE" dirty="0"/>
              <a:t>Links und oben sehen wir Intensitätsprofile – entweder entlang einer Linie oder als Mittelwert über einen definierten Bereich.</a:t>
            </a:r>
          </a:p>
          <a:p>
            <a:r>
              <a:rPr lang="de-DE" dirty="0"/>
              <a:t>Unten: eine Zeitachse für den gesamten Datensatz. Die Linie zeigt die mittlere Intensität im markierten Bereich über die Zeit.</a:t>
            </a:r>
          </a:p>
          <a:p>
            <a:r>
              <a:rPr lang="de-DE" dirty="0"/>
              <a:t>Und rechts: Farblayout, Netzwerkanbindung und Ladeoptionen – alles live, alles interaktiv.“</a:t>
            </a:r>
            <a:br>
              <a:rPr lang="de-DE" dirty="0"/>
            </a:br>
            <a:endParaRPr lang="de-DE" dirty="0"/>
          </a:p>
          <a:p>
            <a:r>
              <a:rPr lang="de-DE" dirty="0"/>
              <a:t>---</a:t>
            </a:r>
          </a:p>
          <a:p>
            <a:endParaRPr lang="de-DE" dirty="0"/>
          </a:p>
          <a:p>
            <a:r>
              <a:rPr lang="en-US" dirty="0"/>
              <a:t>“This is the BLITZ interface – just drag and drop your folders or files, and you're ready to go.</a:t>
            </a:r>
            <a:br>
              <a:rPr lang="en-US" dirty="0"/>
            </a:br>
            <a:r>
              <a:rPr lang="en-US" dirty="0"/>
              <a:t>On the left and top: intensity profiles – either along a line or as an average across a selected area.</a:t>
            </a:r>
            <a:br>
              <a:rPr lang="en-US" dirty="0"/>
            </a:br>
            <a:r>
              <a:rPr lang="en-US" dirty="0"/>
              <a:t>At the bottom: a timeline across the full dataset. The line represents average intensity in the selected zone over time.</a:t>
            </a:r>
            <a:br>
              <a:rPr lang="en-US" dirty="0"/>
            </a:br>
            <a:r>
              <a:rPr lang="en-US" dirty="0"/>
              <a:t>On the right: color mapping, network interface, and loading options – all live, all interactive.”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137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„Zum Abschluss noch einmal unser gesamter Ablauf:</a:t>
            </a:r>
            <a:br>
              <a:rPr lang="de-DE" dirty="0"/>
            </a:br>
            <a:r>
              <a:rPr lang="de-DE" dirty="0"/>
              <a:t>Wir starten ganz klassisch — mit Bilddaten in Ordnern, so wie wir es gewohnt sind.</a:t>
            </a:r>
            <a:br>
              <a:rPr lang="de-DE" dirty="0"/>
            </a:br>
            <a:r>
              <a:rPr lang="de-DE" dirty="0"/>
              <a:t>Für alle, die es eilig haben oder einfach einen schnellen Überblick wollen: Bilder oder Ordner lassen sich direkt per Drag &amp; Drop im BLITZ öffnen und durchsehen.</a:t>
            </a:r>
            <a:br>
              <a:rPr lang="de-DE" dirty="0"/>
            </a:br>
            <a:r>
              <a:rPr lang="de-DE" dirty="0"/>
              <a:t>Oder wir gehen strukturiert vor — mit DAMPF. Es reichert die Daten automatisiert mit Metainformationen an und speichert alles in einer durchsuchbaren SQL-Datenbank.</a:t>
            </a:r>
            <a:br>
              <a:rPr lang="de-DE" dirty="0"/>
            </a:br>
            <a:r>
              <a:rPr lang="de-DE" dirty="0"/>
              <a:t>Mit WOLKE filtern und selektieren wir interaktiv — ganz ohne Programmieren. Hier lassen sich Bilddaten bereits sichten, vergleichen und analysieren.</a:t>
            </a:r>
            <a:br>
              <a:rPr lang="de-DE" dirty="0"/>
            </a:br>
            <a:r>
              <a:rPr lang="de-DE" dirty="0"/>
              <a:t>Und wer will, kann die gefilterten Ergebnisse direkt weitergeben: ans eigene Tool — oder nahtlos über einen Live-Link zurück in den BLITZ.</a:t>
            </a:r>
            <a:br>
              <a:rPr lang="de-DE" dirty="0"/>
            </a:br>
            <a:r>
              <a:rPr lang="de-DE" dirty="0"/>
              <a:t>Alles modular, alles verknüpft — ein durchgängiger Workflow von Ordnerstrukturen bis zur Erkenntnis.“</a:t>
            </a:r>
          </a:p>
          <a:p>
            <a:endParaRPr lang="de-DE" dirty="0"/>
          </a:p>
          <a:p>
            <a:r>
              <a:rPr lang="de-DE" dirty="0"/>
              <a:t>---</a:t>
            </a:r>
          </a:p>
          <a:p>
            <a:endParaRPr lang="de-DE" dirty="0"/>
          </a:p>
          <a:p>
            <a:r>
              <a:rPr lang="en-US" dirty="0"/>
              <a:t>“Let’s wrap up with the full picture of our workflow:</a:t>
            </a:r>
            <a:br>
              <a:rPr lang="en-US" dirty="0"/>
            </a:br>
            <a:r>
              <a:rPr lang="en-US" dirty="0"/>
              <a:t>We start the way we're used to — with image data stored in folders.</a:t>
            </a:r>
            <a:br>
              <a:rPr lang="en-US" dirty="0"/>
            </a:br>
            <a:r>
              <a:rPr lang="en-US" dirty="0"/>
              <a:t>If you’re in a hurry or just want a quick glance: drop images or folders straight into BLITZ for an instant preview.</a:t>
            </a:r>
            <a:br>
              <a:rPr lang="en-US" dirty="0"/>
            </a:br>
            <a:r>
              <a:rPr lang="en-US" dirty="0"/>
              <a:t>Or take the structured route — using DAMPF. It automatically enriches the data with metadata and stores everything in a searchable SQL database.</a:t>
            </a:r>
            <a:br>
              <a:rPr lang="en-US" dirty="0"/>
            </a:br>
            <a:r>
              <a:rPr lang="en-US" dirty="0"/>
              <a:t>With WOLKE, we interactively filter and explore — no coding required. You can already view and analyze image content at this stage.</a:t>
            </a:r>
            <a:br>
              <a:rPr lang="en-US" dirty="0"/>
            </a:br>
            <a:r>
              <a:rPr lang="en-US" dirty="0"/>
              <a:t>And when you're ready, pass the filtered results directly to your own tools — or seamlessly continue in BLITZ via a live link.</a:t>
            </a:r>
            <a:br>
              <a:rPr lang="en-US" dirty="0"/>
            </a:br>
            <a:r>
              <a:rPr lang="en-US" dirty="0"/>
              <a:t>Everything is modular, everything is connected — a complete workflow from folder to insight.”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681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„Und damit blicken wir nach vorn — auf das vollständige WETTER-Framework.</a:t>
            </a:r>
            <a:br>
              <a:rPr lang="de-DE" dirty="0"/>
            </a:br>
            <a:r>
              <a:rPr lang="de-DE" dirty="0"/>
              <a:t>DAMPF, WOLKE und BLITZ sind bereits funktional — aber da geht noch mehr.</a:t>
            </a:r>
            <a:br>
              <a:rPr lang="de-DE" dirty="0"/>
            </a:br>
            <a:r>
              <a:rPr lang="de-DE" dirty="0"/>
              <a:t>Was fehlt, sind gezielte Analyseschritte:</a:t>
            </a:r>
            <a:br>
              <a:rPr lang="de-DE" dirty="0"/>
            </a:br>
            <a:r>
              <a:rPr lang="de-DE" dirty="0"/>
              <a:t>Wie filtern wir Ausreißer? Wie verdichten wir vertrauenswürdige Daten?</a:t>
            </a:r>
            <a:br>
              <a:rPr lang="de-DE" dirty="0"/>
            </a:br>
            <a:r>
              <a:rPr lang="de-DE" dirty="0"/>
              <a:t>Wie entdecken wir Muster — und wie können wir aus alten Daten neue Erkenntnisse generieren?</a:t>
            </a:r>
            <a:br>
              <a:rPr lang="de-DE" dirty="0"/>
            </a:br>
            <a:r>
              <a:rPr lang="de-DE" dirty="0"/>
              <a:t>All das ist noch offen. Der Platz ist da. Vielleicht mit Ihrer Idee?</a:t>
            </a:r>
          </a:p>
          <a:p>
            <a:r>
              <a:rPr lang="de-DE" dirty="0"/>
              <a:t>Scannen Sie gern den QR-Code rechts oben — dort geht’s direkt zum GitHub-Projekt.“</a:t>
            </a:r>
          </a:p>
          <a:p>
            <a:endParaRPr lang="de-DE" dirty="0"/>
          </a:p>
          <a:p>
            <a:r>
              <a:rPr lang="de-DE" dirty="0"/>
              <a:t>---</a:t>
            </a:r>
          </a:p>
          <a:p>
            <a:endParaRPr lang="de-DE" dirty="0"/>
          </a:p>
          <a:p>
            <a:r>
              <a:rPr lang="de-DE" dirty="0"/>
              <a:t>"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let’s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ahead</a:t>
            </a:r>
            <a:r>
              <a:rPr lang="de-DE" dirty="0"/>
              <a:t> —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WETTER </a:t>
            </a:r>
            <a:r>
              <a:rPr lang="de-DE" dirty="0" err="1"/>
              <a:t>framework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DAMPF, WOLKE, and BLITZ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— but </a:t>
            </a:r>
            <a:r>
              <a:rPr lang="de-DE" dirty="0" err="1"/>
              <a:t>there’s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grow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We</a:t>
            </a:r>
            <a:r>
              <a:rPr lang="de-DE" dirty="0"/>
              <a:t> still </a:t>
            </a:r>
            <a:r>
              <a:rPr lang="de-DE" dirty="0" err="1"/>
              <a:t>need</a:t>
            </a:r>
            <a:r>
              <a:rPr lang="de-DE" dirty="0"/>
              <a:t> smart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?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solidify</a:t>
            </a:r>
            <a:r>
              <a:rPr lang="de-DE" dirty="0"/>
              <a:t> reliable </a:t>
            </a:r>
            <a:r>
              <a:rPr lang="de-DE" dirty="0" err="1"/>
              <a:t>data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uncover</a:t>
            </a:r>
            <a:r>
              <a:rPr lang="de-DE" dirty="0"/>
              <a:t>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— and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/>
              <a:t>That’s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in. </a:t>
            </a:r>
            <a:r>
              <a:rPr lang="de-DE" dirty="0" err="1"/>
              <a:t>There’s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contribution</a:t>
            </a:r>
            <a:r>
              <a:rPr lang="de-DE" dirty="0"/>
              <a:t>.</a:t>
            </a:r>
          </a:p>
          <a:p>
            <a:r>
              <a:rPr lang="en-US" dirty="0"/>
              <a:t>Feel free to scan the QR code in the top right — it takes you straight to the GitHub project.”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5237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„Bevor wir loslegen, ein kurzer Überblick:</a:t>
            </a:r>
            <a:br>
              <a:rPr lang="de-DE" dirty="0"/>
            </a:br>
            <a:r>
              <a:rPr lang="de-DE" dirty="0"/>
              <a:t>Unsere Reise beginnt bei einem typischen Bilddatenchaos – irgendwo auf einem Server, einer externen Festplatte oder einfach in Ordnern.</a:t>
            </a:r>
          </a:p>
          <a:p>
            <a:r>
              <a:rPr lang="de-DE" dirty="0"/>
              <a:t>Mit </a:t>
            </a:r>
            <a:r>
              <a:rPr lang="de-DE" b="1" dirty="0"/>
              <a:t>DAMPF</a:t>
            </a:r>
            <a:r>
              <a:rPr lang="de-DE" dirty="0"/>
              <a:t> erzeugen wir daraus automatisch Metadaten – das ist die Grundlage für alles Weitere.</a:t>
            </a:r>
            <a:br>
              <a:rPr lang="de-DE" dirty="0"/>
            </a:br>
            <a:r>
              <a:rPr lang="de-DE" b="1" dirty="0"/>
              <a:t>WOLKE</a:t>
            </a:r>
            <a:r>
              <a:rPr lang="de-DE" dirty="0"/>
              <a:t> ist das zentrale Dashboard, um diese Metadaten zu filtern, zu visualisieren und zu verstehen.</a:t>
            </a:r>
            <a:br>
              <a:rPr lang="de-DE" dirty="0"/>
            </a:br>
            <a:r>
              <a:rPr lang="de-DE" dirty="0"/>
              <a:t>Und mit </a:t>
            </a:r>
            <a:r>
              <a:rPr lang="de-DE" b="1" dirty="0"/>
              <a:t>BLITZ</a:t>
            </a:r>
            <a:r>
              <a:rPr lang="de-DE" dirty="0"/>
              <a:t> können wir gezielt Bilddaten tiefgehend analysieren – direkt und interaktiv.</a:t>
            </a:r>
          </a:p>
          <a:p>
            <a:r>
              <a:rPr lang="de-DE" dirty="0"/>
              <a:t>Alles zusammen ergibt unser Framework </a:t>
            </a:r>
            <a:r>
              <a:rPr lang="de-DE" b="1" dirty="0"/>
              <a:t>WETTER</a:t>
            </a:r>
            <a:r>
              <a:rPr lang="de-DE" dirty="0"/>
              <a:t> – modular, offen und ausbaubar.“</a:t>
            </a:r>
            <a:br>
              <a:rPr lang="de-DE" dirty="0"/>
            </a:br>
            <a:br>
              <a:rPr lang="de-DE" dirty="0"/>
            </a:br>
            <a:r>
              <a:rPr lang="de-DE" dirty="0"/>
              <a:t>---</a:t>
            </a:r>
            <a:br>
              <a:rPr lang="de-DE" dirty="0"/>
            </a:br>
            <a:br>
              <a:rPr lang="de-DE" dirty="0"/>
            </a:br>
            <a:r>
              <a:rPr lang="en-US" dirty="0"/>
              <a:t>“Before we dive in, here’s a quick overview of our journey:</a:t>
            </a:r>
            <a:br>
              <a:rPr lang="en-US" dirty="0"/>
            </a:br>
            <a:r>
              <a:rPr lang="en-US" dirty="0"/>
              <a:t>We start with typical image data chaos – on some server, external drive or just in folders.</a:t>
            </a:r>
          </a:p>
          <a:p>
            <a:r>
              <a:rPr lang="en-US" b="1" dirty="0"/>
              <a:t>DAMPF</a:t>
            </a:r>
            <a:r>
              <a:rPr lang="en-US" dirty="0"/>
              <a:t> automatically generates metadata – it’s the foundation for everything else.</a:t>
            </a:r>
            <a:br>
              <a:rPr lang="en-US" dirty="0"/>
            </a:br>
            <a:r>
              <a:rPr lang="en-US" b="1" dirty="0"/>
              <a:t>WOLKE</a:t>
            </a:r>
            <a:r>
              <a:rPr lang="en-US" dirty="0"/>
              <a:t> is our interactive dashboard to filter, visualize and understand this metadata.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/>
              <a:t>BLITZ</a:t>
            </a:r>
            <a:r>
              <a:rPr lang="en-US" dirty="0"/>
              <a:t> allows for deep image inspection – instantly and interactively.</a:t>
            </a:r>
          </a:p>
          <a:p>
            <a:r>
              <a:rPr lang="en-US" dirty="0"/>
              <a:t>Together, this forms our modular framework called </a:t>
            </a:r>
            <a:r>
              <a:rPr lang="en-US" b="1" dirty="0"/>
              <a:t>WETTER</a:t>
            </a:r>
            <a:r>
              <a:rPr lang="en-US" dirty="0"/>
              <a:t> – open, flexible and future-ready.”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281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„Wir alle kennen das Problem: Es sind einfach </a:t>
            </a:r>
            <a:r>
              <a:rPr lang="de-DE" b="1" dirty="0"/>
              <a:t>viel zu viele Bilder.</a:t>
            </a:r>
            <a:br>
              <a:rPr lang="de-DE" dirty="0"/>
            </a:br>
            <a:r>
              <a:rPr lang="de-DE" dirty="0"/>
              <a:t>Ob 10, 100 … oder Millionen – und jedes hat andere Farben, Größen, Formate.</a:t>
            </a:r>
          </a:p>
          <a:p>
            <a:r>
              <a:rPr lang="de-DE" dirty="0"/>
              <a:t>Sie kommen in Massen – und der Speicher wächst mit: </a:t>
            </a:r>
            <a:r>
              <a:rPr lang="de-DE" b="1" dirty="0"/>
              <a:t>Von Megabytes bis Terabytes</a:t>
            </a:r>
            <a:r>
              <a:rPr lang="de-DE" dirty="0"/>
              <a:t>, solange es die IT zulässt.</a:t>
            </a:r>
          </a:p>
          <a:p>
            <a:r>
              <a:rPr lang="de-DE" dirty="0"/>
              <a:t>Und wie speichern wir sie?</a:t>
            </a:r>
            <a:br>
              <a:rPr lang="de-DE" dirty="0"/>
            </a:br>
            <a:r>
              <a:rPr lang="de-DE" b="1" dirty="0"/>
              <a:t>In Ordnern.</a:t>
            </a:r>
            <a:br>
              <a:rPr lang="de-DE" dirty="0"/>
            </a:br>
            <a:r>
              <a:rPr lang="de-DE" b="1" dirty="0"/>
              <a:t>Mit Namen. Per Hand.</a:t>
            </a:r>
            <a:br>
              <a:rPr lang="de-DE" dirty="0"/>
            </a:br>
            <a:r>
              <a:rPr lang="de-DE" dirty="0"/>
              <a:t>Dann browsen wir sie mit </a:t>
            </a:r>
            <a:r>
              <a:rPr lang="de-DE" b="1" dirty="0"/>
              <a:t>Explorer, </a:t>
            </a:r>
            <a:r>
              <a:rPr lang="de-DE" b="1" dirty="0" err="1"/>
              <a:t>ImageViewern</a:t>
            </a:r>
            <a:r>
              <a:rPr lang="de-DE" dirty="0"/>
              <a:t> oder </a:t>
            </a:r>
            <a:r>
              <a:rPr lang="de-DE" b="1" dirty="0"/>
              <a:t>Python-Skripten</a:t>
            </a:r>
            <a:r>
              <a:rPr lang="de-DE" dirty="0"/>
              <a:t>.</a:t>
            </a:r>
          </a:p>
          <a:p>
            <a:r>
              <a:rPr lang="de-DE" dirty="0"/>
              <a:t>Das funktioniert – solange die Datensätze klein sind.</a:t>
            </a:r>
            <a:br>
              <a:rPr lang="de-DE" dirty="0"/>
            </a:br>
            <a:r>
              <a:rPr lang="de-DE" dirty="0"/>
              <a:t>Aber irgendwann ist Schluss.“</a:t>
            </a:r>
          </a:p>
          <a:p>
            <a:endParaRPr lang="de-DE" dirty="0"/>
          </a:p>
          <a:p>
            <a:r>
              <a:rPr lang="de-DE" dirty="0"/>
              <a:t>„Und spätestens wenn der nächste Kollege sucht, fängt das Chaos an.“</a:t>
            </a:r>
          </a:p>
          <a:p>
            <a:endParaRPr lang="de-DE" dirty="0"/>
          </a:p>
          <a:p>
            <a:r>
              <a:rPr lang="de-DE" dirty="0"/>
              <a:t>---</a:t>
            </a:r>
          </a:p>
          <a:p>
            <a:endParaRPr lang="de-DE" dirty="0"/>
          </a:p>
          <a:p>
            <a:r>
              <a:rPr lang="en-US" dirty="0"/>
              <a:t>“We all know this problem:</a:t>
            </a:r>
            <a:br>
              <a:rPr lang="en-US" dirty="0"/>
            </a:br>
            <a:r>
              <a:rPr lang="en-US" dirty="0"/>
              <a:t>It’s just </a:t>
            </a:r>
            <a:r>
              <a:rPr lang="en-US" b="1" dirty="0"/>
              <a:t>too many images</a:t>
            </a:r>
            <a:r>
              <a:rPr lang="en-US" dirty="0"/>
              <a:t>.</a:t>
            </a:r>
          </a:p>
          <a:p>
            <a:r>
              <a:rPr lang="en-US" dirty="0"/>
              <a:t>From a few dozen to millions – across </a:t>
            </a:r>
            <a:r>
              <a:rPr lang="en-US" b="1" dirty="0"/>
              <a:t>all formats, resolutions and colors</a:t>
            </a:r>
            <a:r>
              <a:rPr lang="en-US" dirty="0"/>
              <a:t>.</a:t>
            </a:r>
          </a:p>
          <a:p>
            <a:r>
              <a:rPr lang="en-US" dirty="0"/>
              <a:t>Datasets grow from </a:t>
            </a:r>
            <a:r>
              <a:rPr lang="en-US" b="1" dirty="0"/>
              <a:t>megabytes to terabytes</a:t>
            </a:r>
            <a:r>
              <a:rPr lang="en-US" dirty="0"/>
              <a:t> – only limited by your IT setup.</a:t>
            </a:r>
          </a:p>
          <a:p>
            <a:r>
              <a:rPr lang="en-US" dirty="0"/>
              <a:t>And how do we handle them?</a:t>
            </a:r>
            <a:br>
              <a:rPr lang="en-US" dirty="0"/>
            </a:br>
            <a:r>
              <a:rPr lang="en-US" dirty="0"/>
              <a:t>Still mostly stored in </a:t>
            </a:r>
            <a:r>
              <a:rPr lang="en-US" b="1" dirty="0"/>
              <a:t>folders</a:t>
            </a:r>
            <a:r>
              <a:rPr lang="en-US" dirty="0"/>
              <a:t>, manually </a:t>
            </a:r>
            <a:r>
              <a:rPr lang="en-US" b="1" dirty="0"/>
              <a:t>named</a:t>
            </a:r>
            <a:r>
              <a:rPr lang="en-US" dirty="0"/>
              <a:t> and </a:t>
            </a:r>
            <a:r>
              <a:rPr lang="en-US" b="1" dirty="0"/>
              <a:t>browsed</a:t>
            </a:r>
            <a:r>
              <a:rPr lang="en-US" dirty="0"/>
              <a:t>.</a:t>
            </a:r>
          </a:p>
          <a:p>
            <a:r>
              <a:rPr lang="en-US" dirty="0"/>
              <a:t>Most people rely on tools like </a:t>
            </a:r>
            <a:r>
              <a:rPr lang="en-US" b="1" dirty="0"/>
              <a:t>standard viewers</a:t>
            </a:r>
            <a:r>
              <a:rPr lang="en-US" dirty="0"/>
              <a:t>, </a:t>
            </a:r>
            <a:r>
              <a:rPr lang="en-US" b="1" dirty="0"/>
              <a:t>file explorers</a:t>
            </a:r>
            <a:r>
              <a:rPr lang="en-US" dirty="0"/>
              <a:t> or </a:t>
            </a:r>
            <a:r>
              <a:rPr lang="en-US" b="1" dirty="0"/>
              <a:t>scripts</a:t>
            </a:r>
            <a:r>
              <a:rPr lang="en-US" dirty="0"/>
              <a:t>.</a:t>
            </a:r>
          </a:p>
          <a:p>
            <a:r>
              <a:rPr lang="en-US" dirty="0"/>
              <a:t>That works — until it doesn’t.”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4055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🎤 Sprechtext (Deutsch)</a:t>
            </a:r>
          </a:p>
          <a:p>
            <a:r>
              <a:rPr lang="de-DE" dirty="0"/>
              <a:t>„Wenn wir ehrlich sind: Das eigentliche Problem beginnt nicht erst bei der Analyse – sondern viel früher.</a:t>
            </a:r>
          </a:p>
          <a:p>
            <a:r>
              <a:rPr lang="de-DE" dirty="0"/>
              <a:t>Wir haben keine Möglichkeit zur echten Vorauswahl – entweder man klickt sich durch einzelne Bilder oder lädt alles auf einmal.</a:t>
            </a:r>
          </a:p>
          <a:p>
            <a:r>
              <a:rPr lang="de-DE" dirty="0"/>
              <a:t>Dann die Metadaten: oft lückenhaft, manchmal ganz verloren – und selten sauber mit den Bilddateien verknüpft.</a:t>
            </a:r>
          </a:p>
          <a:p>
            <a:r>
              <a:rPr lang="de-DE" dirty="0"/>
              <a:t>Die Visualisierung? Mal ein Viewer, mal ein Skript, mal ein Notebook. Aber eine einheitliche, zentrale Ansicht gibt es nicht.</a:t>
            </a:r>
          </a:p>
          <a:p>
            <a:r>
              <a:rPr lang="de-DE" dirty="0"/>
              <a:t>Und das Ganze skaliert auch kaum: Was für einen Ordner funktioniert, bricht spätestens bei 30.000 Bildern in 10 Sets zusammen.</a:t>
            </a:r>
          </a:p>
          <a:p>
            <a:r>
              <a:rPr lang="de-DE" dirty="0"/>
              <a:t>Denn: </a:t>
            </a:r>
            <a:r>
              <a:rPr lang="de-DE" b="1" dirty="0"/>
              <a:t>Jedes Set ist für sich ein kleines Universum</a:t>
            </a:r>
            <a:r>
              <a:rPr lang="de-DE" dirty="0"/>
              <a:t> – mit tausenden Bildern und mehreren Gigabyte Rohdaten.“</a:t>
            </a:r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---</a:t>
            </a:r>
          </a:p>
          <a:p>
            <a:endParaRPr lang="de-DE" dirty="0"/>
          </a:p>
          <a:p>
            <a:r>
              <a:rPr lang="de-DE" b="1" dirty="0"/>
              <a:t>🎤 Speaker Notes (English)</a:t>
            </a:r>
          </a:p>
          <a:p>
            <a:r>
              <a:rPr lang="de-DE" dirty="0"/>
              <a:t>“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we’re</a:t>
            </a:r>
            <a:r>
              <a:rPr lang="de-DE" dirty="0"/>
              <a:t> honest –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doesn’t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.</a:t>
            </a:r>
          </a:p>
          <a:p>
            <a:r>
              <a:rPr lang="de-DE" dirty="0" err="1"/>
              <a:t>There’s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real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preselect</a:t>
            </a:r>
            <a:r>
              <a:rPr lang="de-DE" dirty="0"/>
              <a:t> –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browse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bulk-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and </a:t>
            </a:r>
            <a:r>
              <a:rPr lang="de-DE" dirty="0" err="1"/>
              <a:t>hope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best.</a:t>
            </a:r>
          </a:p>
          <a:p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metadata</a:t>
            </a:r>
            <a:r>
              <a:rPr lang="de-DE" dirty="0"/>
              <a:t>: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incomplete</a:t>
            </a:r>
            <a:r>
              <a:rPr lang="de-DE" dirty="0"/>
              <a:t>,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not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.</a:t>
            </a:r>
          </a:p>
          <a:p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scattered</a:t>
            </a:r>
            <a:r>
              <a:rPr lang="de-DE" dirty="0"/>
              <a:t>: </a:t>
            </a:r>
            <a:r>
              <a:rPr lang="de-DE" dirty="0" err="1"/>
              <a:t>sometimes</a:t>
            </a:r>
            <a:r>
              <a:rPr lang="de-DE" dirty="0"/>
              <a:t> a </a:t>
            </a:r>
            <a:r>
              <a:rPr lang="de-DE" dirty="0" err="1"/>
              <a:t>viewer</a:t>
            </a:r>
            <a:r>
              <a:rPr lang="de-DE" dirty="0"/>
              <a:t>, </a:t>
            </a:r>
            <a:r>
              <a:rPr lang="de-DE" dirty="0" err="1"/>
              <a:t>sometimes</a:t>
            </a:r>
            <a:r>
              <a:rPr lang="de-DE" dirty="0"/>
              <a:t> a </a:t>
            </a:r>
            <a:r>
              <a:rPr lang="de-DE" dirty="0" err="1"/>
              <a:t>notebook</a:t>
            </a:r>
            <a:r>
              <a:rPr lang="de-DE" dirty="0"/>
              <a:t> – but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unified</a:t>
            </a:r>
            <a:r>
              <a:rPr lang="de-DE" dirty="0"/>
              <a:t>.</a:t>
            </a:r>
          </a:p>
          <a:p>
            <a:r>
              <a:rPr lang="de-DE" dirty="0"/>
              <a:t>And </a:t>
            </a:r>
            <a:r>
              <a:rPr lang="de-DE" dirty="0" err="1"/>
              <a:t>none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down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you’re</a:t>
            </a:r>
            <a:r>
              <a:rPr lang="de-DE" dirty="0"/>
              <a:t> </a:t>
            </a:r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30,000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10 </a:t>
            </a:r>
            <a:r>
              <a:rPr lang="de-DE" dirty="0" err="1"/>
              <a:t>sets</a:t>
            </a:r>
            <a:r>
              <a:rPr lang="de-DE" dirty="0"/>
              <a:t>.</a:t>
            </a:r>
          </a:p>
          <a:p>
            <a:r>
              <a:rPr lang="de-DE" dirty="0" err="1"/>
              <a:t>Because</a:t>
            </a:r>
            <a:r>
              <a:rPr lang="de-DE" dirty="0"/>
              <a:t>: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dataset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its</a:t>
            </a:r>
            <a:r>
              <a:rPr lang="de-DE" b="1" dirty="0"/>
              <a:t> own </a:t>
            </a:r>
            <a:r>
              <a:rPr lang="de-DE" b="1" dirty="0" err="1"/>
              <a:t>little</a:t>
            </a:r>
            <a:r>
              <a:rPr lang="de-DE" b="1" dirty="0"/>
              <a:t> </a:t>
            </a:r>
            <a:r>
              <a:rPr lang="de-DE" b="1" dirty="0" err="1"/>
              <a:t>universe</a:t>
            </a:r>
            <a:r>
              <a:rPr lang="de-DE" dirty="0"/>
              <a:t> –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thousands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and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gigabytes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.”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1660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🎤 Sprechtext (Deutsch)</a:t>
            </a:r>
          </a:p>
          <a:p>
            <a:r>
              <a:rPr lang="de-DE" dirty="0"/>
              <a:t>„Was also tun wir, um Ordnung in diese chaotischen Bildordner zu bringen?</a:t>
            </a:r>
            <a:br>
              <a:rPr lang="de-DE" dirty="0"/>
            </a:br>
            <a:r>
              <a:rPr lang="de-DE" dirty="0"/>
              <a:t>Hier kommt DAMPF ins Spiel – unser Framework zur Metadatenerzeugung.</a:t>
            </a:r>
          </a:p>
          <a:p>
            <a:r>
              <a:rPr lang="de-DE" dirty="0"/>
              <a:t>Wir starten ganz klassisch: mit einfachen Ordnerstrukturen – nichts daran muss sich ändern.</a:t>
            </a:r>
          </a:p>
          <a:p>
            <a:r>
              <a:rPr lang="de-DE" dirty="0"/>
              <a:t>DAMPF analysiert diese Bilder automatisiert – mithilfe generischer </a:t>
            </a:r>
            <a:r>
              <a:rPr lang="de-DE" dirty="0" err="1"/>
              <a:t>Bildmetriken</a:t>
            </a:r>
            <a:r>
              <a:rPr lang="de-DE" dirty="0"/>
              <a:t> wie Helligkeit, Rauschen oder Ähnlichkeit – aber auch durch domänenspezifische Metriken, etwa Länge, Breite oder Position von </a:t>
            </a:r>
            <a:r>
              <a:rPr lang="de-DE" dirty="0" err="1"/>
              <a:t>Effluenten</a:t>
            </a:r>
            <a:r>
              <a:rPr lang="de-DE" dirty="0"/>
              <a:t>.</a:t>
            </a:r>
          </a:p>
          <a:p>
            <a:r>
              <a:rPr lang="de-DE" dirty="0"/>
              <a:t>All das wird kombiniert mit den experimentellen Bedingungen – und landet in einer durchsuchbaren SQL-Datenbank.</a:t>
            </a:r>
          </a:p>
          <a:p>
            <a:r>
              <a:rPr lang="de-DE" dirty="0"/>
              <a:t>Oder kurz gesagt: DAMPF macht aus Ordnern </a:t>
            </a:r>
            <a:r>
              <a:rPr lang="de-DE" b="1" dirty="0"/>
              <a:t>strukturierte, filterbare Datensätze.</a:t>
            </a:r>
            <a:r>
              <a:rPr lang="de-DE" dirty="0"/>
              <a:t>“</a:t>
            </a:r>
          </a:p>
          <a:p>
            <a:endParaRPr lang="de-DE" dirty="0"/>
          </a:p>
          <a:p>
            <a:r>
              <a:rPr lang="de-DE" dirty="0"/>
              <a:t>---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🎤 Speaker Notes (English)</a:t>
            </a:r>
          </a:p>
          <a:p>
            <a:r>
              <a:rPr lang="de-DE" dirty="0"/>
              <a:t>“So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bring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chaos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folders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/>
              <a:t>That’s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DAMPF </a:t>
            </a:r>
            <a:r>
              <a:rPr lang="de-DE" dirty="0" err="1"/>
              <a:t>comes</a:t>
            </a:r>
            <a:r>
              <a:rPr lang="de-DE" dirty="0"/>
              <a:t> in —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simple: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a </a:t>
            </a:r>
            <a:r>
              <a:rPr lang="de-DE" dirty="0" err="1"/>
              <a:t>thing</a:t>
            </a:r>
            <a:r>
              <a:rPr lang="de-DE" dirty="0"/>
              <a:t>.</a:t>
            </a:r>
          </a:p>
          <a:p>
            <a:r>
              <a:rPr lang="de-DE" dirty="0"/>
              <a:t>DAMPF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— </a:t>
            </a:r>
            <a:r>
              <a:rPr lang="de-DE" dirty="0" err="1"/>
              <a:t>extracting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like </a:t>
            </a:r>
            <a:r>
              <a:rPr lang="de-DE" dirty="0" err="1"/>
              <a:t>brightness</a:t>
            </a:r>
            <a:r>
              <a:rPr lang="de-DE" dirty="0"/>
              <a:t>, </a:t>
            </a:r>
            <a:r>
              <a:rPr lang="de-DE" dirty="0" err="1"/>
              <a:t>noise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— but also domain-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like </a:t>
            </a:r>
            <a:r>
              <a:rPr lang="de-DE" dirty="0" err="1"/>
              <a:t>effluent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, </a:t>
            </a:r>
            <a:r>
              <a:rPr lang="de-DE" dirty="0" err="1"/>
              <a:t>width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.</a:t>
            </a:r>
          </a:p>
          <a:p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experimental </a:t>
            </a:r>
            <a:r>
              <a:rPr lang="de-DE" dirty="0" err="1"/>
              <a:t>parameters</a:t>
            </a:r>
            <a:r>
              <a:rPr lang="de-DE" dirty="0"/>
              <a:t> like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gas </a:t>
            </a:r>
            <a:r>
              <a:rPr lang="de-DE" dirty="0" err="1"/>
              <a:t>mixture</a:t>
            </a:r>
            <a:r>
              <a:rPr lang="de-DE" dirty="0"/>
              <a:t>, all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ends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in a </a:t>
            </a:r>
            <a:r>
              <a:rPr lang="de-DE" dirty="0" err="1"/>
              <a:t>structured</a:t>
            </a:r>
            <a:r>
              <a:rPr lang="de-DE" dirty="0"/>
              <a:t> SQL </a:t>
            </a:r>
            <a:r>
              <a:rPr lang="de-DE" dirty="0" err="1"/>
              <a:t>database</a:t>
            </a:r>
            <a:r>
              <a:rPr lang="de-DE" dirty="0"/>
              <a:t>.</a:t>
            </a:r>
          </a:p>
          <a:p>
            <a:r>
              <a:rPr lang="de-DE" dirty="0" err="1"/>
              <a:t>Or</a:t>
            </a:r>
            <a:r>
              <a:rPr lang="de-DE" dirty="0"/>
              <a:t>,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: </a:t>
            </a:r>
            <a:r>
              <a:rPr lang="de-DE" b="1" dirty="0"/>
              <a:t>DAMPF </a:t>
            </a:r>
            <a:r>
              <a:rPr lang="de-DE" b="1" dirty="0" err="1"/>
              <a:t>turns</a:t>
            </a:r>
            <a:r>
              <a:rPr lang="de-DE" b="1" dirty="0"/>
              <a:t> </a:t>
            </a:r>
            <a:r>
              <a:rPr lang="de-DE" b="1" dirty="0" err="1"/>
              <a:t>folders</a:t>
            </a:r>
            <a:r>
              <a:rPr lang="de-DE" b="1" dirty="0"/>
              <a:t> </a:t>
            </a:r>
            <a:r>
              <a:rPr lang="de-DE" b="1" dirty="0" err="1"/>
              <a:t>into</a:t>
            </a:r>
            <a:r>
              <a:rPr lang="de-DE" b="1" dirty="0"/>
              <a:t> </a:t>
            </a:r>
            <a:r>
              <a:rPr lang="de-DE" b="1" dirty="0" err="1"/>
              <a:t>searchable</a:t>
            </a:r>
            <a:r>
              <a:rPr lang="de-DE" b="1" dirty="0"/>
              <a:t>, </a:t>
            </a:r>
            <a:r>
              <a:rPr lang="de-DE" b="1" dirty="0" err="1"/>
              <a:t>filterable</a:t>
            </a:r>
            <a:r>
              <a:rPr lang="de-DE" b="1" dirty="0"/>
              <a:t> </a:t>
            </a:r>
            <a:r>
              <a:rPr lang="de-DE" b="1" dirty="0" err="1"/>
              <a:t>datasets</a:t>
            </a:r>
            <a:r>
              <a:rPr lang="de-DE" b="1" dirty="0"/>
              <a:t>.</a:t>
            </a:r>
            <a:r>
              <a:rPr lang="de-DE" dirty="0"/>
              <a:t>”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03497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„Mit WOLKE bieten wir ein webbasiertes Dashboard für die Metadatenexploration.</a:t>
            </a:r>
            <a:br>
              <a:rPr lang="de-DE" dirty="0"/>
            </a:br>
            <a:r>
              <a:rPr lang="de-DE" dirty="0"/>
              <a:t>Der Einstieg erfolgt mit einem kleinen </a:t>
            </a:r>
            <a:r>
              <a:rPr lang="de-DE" dirty="0" err="1"/>
              <a:t>Subset</a:t>
            </a:r>
            <a:r>
              <a:rPr lang="de-DE" dirty="0"/>
              <a:t> – das sorgt für Performance – und dann kann man interaktiv Kategorien oder Zahlenwerte filtern.</a:t>
            </a:r>
            <a:br>
              <a:rPr lang="de-DE" dirty="0"/>
            </a:br>
            <a:r>
              <a:rPr lang="de-DE" dirty="0"/>
              <a:t>Besonders hilfreich: Die Ergebnisse lassen sich direkt in interaktiven Scatterplots erkunden – farbkodiert und mit Mouseover-Details.</a:t>
            </a:r>
            <a:br>
              <a:rPr lang="de-DE" dirty="0"/>
            </a:br>
            <a:r>
              <a:rPr lang="de-DE" dirty="0"/>
              <a:t>So entsteht ein echter Überblick, bevor überhaupt ein Bild geöffnet wird – und ganz ohne Programmierung.“</a:t>
            </a:r>
          </a:p>
          <a:p>
            <a:endParaRPr lang="de-DE" b="1" dirty="0"/>
          </a:p>
          <a:p>
            <a:r>
              <a:rPr lang="de-DE" b="1" dirty="0"/>
              <a:t>---</a:t>
            </a:r>
          </a:p>
          <a:p>
            <a:endParaRPr lang="de-DE" b="1" dirty="0"/>
          </a:p>
          <a:p>
            <a:r>
              <a:rPr lang="de-DE" b="1" dirty="0"/>
              <a:t>“WOLKE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our</a:t>
            </a:r>
            <a:r>
              <a:rPr lang="de-DE" b="1" dirty="0"/>
              <a:t> web-</a:t>
            </a:r>
            <a:r>
              <a:rPr lang="de-DE" b="1" dirty="0" err="1"/>
              <a:t>based</a:t>
            </a:r>
            <a:r>
              <a:rPr lang="de-DE" b="1" dirty="0"/>
              <a:t> </a:t>
            </a:r>
            <a:r>
              <a:rPr lang="de-DE" b="1" dirty="0" err="1"/>
              <a:t>dashboard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metadata</a:t>
            </a:r>
            <a:r>
              <a:rPr lang="de-DE" b="1" dirty="0"/>
              <a:t> </a:t>
            </a:r>
            <a:r>
              <a:rPr lang="de-DE" b="1" dirty="0" err="1"/>
              <a:t>exploration</a:t>
            </a:r>
            <a:r>
              <a:rPr lang="de-DE" b="1" dirty="0"/>
              <a:t>.</a:t>
            </a:r>
            <a:br>
              <a:rPr lang="de-DE" dirty="0"/>
            </a:b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step-by-step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visually</a:t>
            </a:r>
            <a:r>
              <a:rPr lang="de-DE" dirty="0"/>
              <a:t> –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scatter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coding</a:t>
            </a:r>
            <a:r>
              <a:rPr lang="de-DE" dirty="0"/>
              <a:t> and </a:t>
            </a:r>
            <a:r>
              <a:rPr lang="de-DE" dirty="0" err="1"/>
              <a:t>hover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This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insight</a:t>
            </a:r>
            <a:r>
              <a:rPr lang="de-DE" dirty="0"/>
              <a:t> –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opening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– and all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code.”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9120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"Wir starten mit einem </a:t>
            </a:r>
            <a:r>
              <a:rPr lang="de-DE" dirty="0" err="1"/>
              <a:t>Subset</a:t>
            </a:r>
            <a:r>
              <a:rPr lang="de-DE" dirty="0"/>
              <a:t> – das bringt uns einen Performance-Boost.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Danach filtern wir entweder nach Kategorien oder nach numerischen Bereichen.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Auch numerische Werte mit wenigen Ausprägungen können als Kategorien behandelt werden."</a:t>
            </a:r>
          </a:p>
          <a:p>
            <a:endParaRPr lang="de-DE" dirty="0"/>
          </a:p>
          <a:p>
            <a:r>
              <a:rPr lang="de-DE" dirty="0"/>
              <a:t>---</a:t>
            </a:r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"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subset</a:t>
            </a:r>
            <a:r>
              <a:rPr lang="de-DE" dirty="0"/>
              <a:t> —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a </a:t>
            </a:r>
            <a:r>
              <a:rPr lang="de-DE" dirty="0" err="1"/>
              <a:t>performance</a:t>
            </a:r>
            <a:r>
              <a:rPr lang="de-DE" dirty="0"/>
              <a:t> boost. 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Even </a:t>
            </a:r>
            <a:r>
              <a:rPr lang="de-DE" dirty="0" err="1"/>
              <a:t>numeric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treated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."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959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"Anschließend wählen wir die Achsen für 2D- oder 3D-Plots und erkunden die Daten visuell.</a:t>
            </a:r>
          </a:p>
          <a:p>
            <a:r>
              <a:rPr lang="de-DE" dirty="0"/>
              <a:t>Mit farbcodierten Metadaten und interaktiver Navigation lassen sich Trends und Ausreißer direkt erkennen.„</a:t>
            </a:r>
            <a:br>
              <a:rPr lang="de-DE" dirty="0"/>
            </a:br>
            <a:br>
              <a:rPr lang="de-DE" dirty="0"/>
            </a:br>
            <a:r>
              <a:rPr lang="de-DE" dirty="0"/>
              <a:t>---</a:t>
            </a:r>
            <a:br>
              <a:rPr lang="de-DE" dirty="0"/>
            </a:br>
            <a:br>
              <a:rPr lang="de-DE" dirty="0"/>
            </a:br>
            <a:r>
              <a:rPr lang="en-US" dirty="0"/>
              <a:t>"Next, we assign axes for 2D or 3D scatter plots and start visually exploring. </a:t>
            </a:r>
          </a:p>
          <a:p>
            <a:r>
              <a:rPr lang="en-US" dirty="0"/>
              <a:t>With color-coded metadata and interactive zooming and brushing, we can directly inspect trends or outliers."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11658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WOLKE hört nicht bei der Filterung auf – die Verbindung zu BLITZ ist live.</a:t>
            </a:r>
            <a:br>
              <a:rPr lang="de-DE" dirty="0"/>
            </a:br>
            <a:r>
              <a:rPr lang="de-DE" dirty="0"/>
              <a:t>Sobald wir einen Bereich selektieren, wird das passende Bild in Echtzeit bereitgestellt.</a:t>
            </a:r>
            <a:br>
              <a:rPr lang="de-DE" dirty="0"/>
            </a:br>
            <a:r>
              <a:rPr lang="de-DE" dirty="0"/>
              <a:t>Wir selektieren in WOLKE, sehen die Vorschau – und können direkt im BLITZ analysieren.</a:t>
            </a:r>
          </a:p>
          <a:p>
            <a:r>
              <a:rPr lang="de-DE" dirty="0"/>
              <a:t>Auch eigene Tools können auf diesen Live-Link zugreifen – über .</a:t>
            </a:r>
            <a:r>
              <a:rPr lang="de-DE" dirty="0" err="1"/>
              <a:t>npy</a:t>
            </a:r>
            <a:r>
              <a:rPr lang="de-DE" dirty="0"/>
              <a:t> oder API.“</a:t>
            </a:r>
          </a:p>
          <a:p>
            <a:r>
              <a:rPr lang="de-DE" dirty="0"/>
              <a:t>---</a:t>
            </a:r>
          </a:p>
          <a:p>
            <a:endParaRPr lang="de-DE" dirty="0"/>
          </a:p>
          <a:p>
            <a:r>
              <a:rPr lang="en-US" dirty="0"/>
              <a:t>“WOLKE doesn’t stop at filtering — the connection to BLITZ is live.</a:t>
            </a:r>
            <a:br>
              <a:rPr lang="en-US" dirty="0"/>
            </a:br>
            <a:r>
              <a:rPr lang="en-US" dirty="0"/>
              <a:t>As soon as we select a region, the corresponding image is provided in real time.</a:t>
            </a:r>
            <a:br>
              <a:rPr lang="en-US" dirty="0"/>
            </a:br>
            <a:r>
              <a:rPr lang="en-US" dirty="0"/>
              <a:t>We filter in WOLKE, preview the result — and jump straight into analysis in BLITZ.</a:t>
            </a:r>
            <a:br>
              <a:rPr lang="en-US" dirty="0"/>
            </a:br>
            <a:r>
              <a:rPr lang="en-US" dirty="0"/>
              <a:t>Your own tools can also access this live link — via .</a:t>
            </a:r>
            <a:r>
              <a:rPr lang="en-US" dirty="0" err="1"/>
              <a:t>npy</a:t>
            </a:r>
            <a:r>
              <a:rPr lang="en-US" dirty="0"/>
              <a:t> or API.”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030C-4513-488F-AA1A-C7ADC065026A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5580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512" y="0"/>
            <a:ext cx="2150561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6559550"/>
            <a:ext cx="52197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71108" y="2244769"/>
            <a:ext cx="10162981" cy="857064"/>
          </a:xfrm>
        </p:spPr>
        <p:txBody>
          <a:bodyPr/>
          <a:lstStyle>
            <a:lvl1pPr>
              <a:spcBef>
                <a:spcPct val="20000"/>
              </a:spcBef>
              <a:defRPr sz="3900">
                <a:solidFill>
                  <a:srgbClr val="4D4D4D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75487" y="3223331"/>
            <a:ext cx="6882735" cy="1812643"/>
          </a:xfrm>
          <a:ln/>
        </p:spPr>
        <p:txBody>
          <a:bodyPr/>
          <a:lstStyle>
            <a:lvl1pPr marL="245080" indent="-245080">
              <a:defRPr sz="2500"/>
            </a:lvl1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72" y="6172156"/>
            <a:ext cx="1146461" cy="9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3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99536" y="422186"/>
            <a:ext cx="8915177" cy="59272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1049338" indent="-419100">
              <a:buClr>
                <a:srgbClr val="002658"/>
              </a:buClr>
              <a:buFont typeface="Wingdings" panose="05000000000000000000" pitchFamily="2" charset="2"/>
              <a:buChar char="§"/>
              <a:defRPr/>
            </a:lvl2pPr>
            <a:lvl3pPr marL="1731963" indent="-471488">
              <a:buClr>
                <a:srgbClr val="002658"/>
              </a:buClr>
              <a:buFont typeface="Wingdings" panose="05000000000000000000" pitchFamily="2" charset="2"/>
              <a:buChar char="§"/>
              <a:defRPr/>
            </a:lvl3pPr>
            <a:lvl4pPr marL="2362200" indent="-471488">
              <a:buClr>
                <a:srgbClr val="002658"/>
              </a:buClr>
              <a:buFont typeface="Wingdings" panose="05000000000000000000" pitchFamily="2" charset="2"/>
              <a:buChar char="§"/>
              <a:defRPr/>
            </a:lvl4pPr>
            <a:lvl5pPr marL="2992438" indent="-471488">
              <a:buClr>
                <a:srgbClr val="002658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341346" y="6654800"/>
            <a:ext cx="814141" cy="4032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CCA34-0DF8-4FD2-9DD5-240F7ED851AC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58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216215" y="1123054"/>
            <a:ext cx="4942180" cy="5401806"/>
          </a:xfrm>
        </p:spPr>
        <p:txBody>
          <a:bodyPr/>
          <a:lstStyle>
            <a:lvl1pPr>
              <a:defRPr sz="3000"/>
            </a:lvl1pPr>
            <a:lvl2pPr marL="1049338" indent="-419100">
              <a:buClr>
                <a:srgbClr val="002658"/>
              </a:buClr>
              <a:buFont typeface="Wingdings" panose="05000000000000000000" pitchFamily="2" charset="2"/>
              <a:buChar char="§"/>
              <a:defRPr sz="3000"/>
            </a:lvl2pPr>
            <a:lvl3pPr marL="1731963" indent="-471488">
              <a:buClr>
                <a:srgbClr val="002658"/>
              </a:buClr>
              <a:buFont typeface="Wingdings" panose="05000000000000000000" pitchFamily="2" charset="2"/>
              <a:buChar char="§"/>
              <a:defRPr sz="2800"/>
            </a:lvl3pPr>
            <a:lvl4pPr marL="2362200" indent="-471488">
              <a:buClr>
                <a:srgbClr val="002658"/>
              </a:buClr>
              <a:buFont typeface="Wingdings" panose="05000000000000000000" pitchFamily="2" charset="2"/>
              <a:buChar char="§"/>
              <a:defRPr sz="2500"/>
            </a:lvl4pPr>
            <a:lvl5pPr marL="2992438" indent="-471488">
              <a:buClr>
                <a:srgbClr val="002658"/>
              </a:buClr>
              <a:buFont typeface="Wingdings" panose="05000000000000000000" pitchFamily="2" charset="2"/>
              <a:buChar char="§"/>
              <a:defRPr sz="2500">
                <a:solidFill>
                  <a:schemeClr val="bg2">
                    <a:lumMod val="50000"/>
                  </a:schemeClr>
                </a:solidFill>
              </a:defRPr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368428" y="1123054"/>
            <a:ext cx="4942181" cy="5401806"/>
          </a:xfrm>
        </p:spPr>
        <p:txBody>
          <a:bodyPr/>
          <a:lstStyle>
            <a:lvl1pPr>
              <a:defRPr sz="3000"/>
            </a:lvl1pPr>
            <a:lvl2pPr marL="1049338" indent="-419100">
              <a:buClr>
                <a:srgbClr val="002658"/>
              </a:buClr>
              <a:buFont typeface="Wingdings" panose="05000000000000000000" pitchFamily="2" charset="2"/>
              <a:buChar char="§"/>
              <a:defRPr sz="3000"/>
            </a:lvl2pPr>
            <a:lvl3pPr marL="1731963" indent="-471488">
              <a:buClr>
                <a:srgbClr val="002658"/>
              </a:buClr>
              <a:buFont typeface="Wingdings" panose="05000000000000000000" pitchFamily="2" charset="2"/>
              <a:buChar char="§"/>
              <a:defRPr sz="2800"/>
            </a:lvl3pPr>
            <a:lvl4pPr marL="2362200" indent="-471488">
              <a:buClr>
                <a:srgbClr val="002658"/>
              </a:buClr>
              <a:buFont typeface="Wingdings" panose="05000000000000000000" pitchFamily="2" charset="2"/>
              <a:buChar char="§"/>
              <a:defRPr sz="2500"/>
            </a:lvl4pPr>
            <a:lvl5pPr marL="2992438" indent="-471488">
              <a:buClr>
                <a:srgbClr val="002658"/>
              </a:buClr>
              <a:buFont typeface="Wingdings" panose="05000000000000000000" pitchFamily="2" charset="2"/>
              <a:buChar char="§"/>
              <a:defRPr sz="2500">
                <a:solidFill>
                  <a:schemeClr val="bg2">
                    <a:lumMod val="50000"/>
                  </a:schemeClr>
                </a:solidFill>
              </a:defRPr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899536" y="422186"/>
            <a:ext cx="8915177" cy="59272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269338" y="6654800"/>
            <a:ext cx="886149" cy="4032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AD34D-27EE-4720-AFF7-CF87708B2A76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8644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899536" y="422186"/>
            <a:ext cx="8915177" cy="59272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413354" y="6654800"/>
            <a:ext cx="742133" cy="4032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12778-2C2C-463A-96F3-AEC0411FFF81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3431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899536" y="422186"/>
            <a:ext cx="8915177" cy="59272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341346" y="6654800"/>
            <a:ext cx="814141" cy="4032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D17B5-1483-4DC8-A89D-F3085A12FF5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703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132874" y="1205467"/>
            <a:ext cx="7560945" cy="3868881"/>
          </a:xfrm>
        </p:spPr>
        <p:txBody>
          <a:bodyPr/>
          <a:lstStyle>
            <a:lvl1pPr marL="0" indent="0">
              <a:buNone/>
              <a:defRPr sz="4400"/>
            </a:lvl1pPr>
            <a:lvl2pPr marL="630204" indent="0">
              <a:buNone/>
              <a:defRPr sz="3900"/>
            </a:lvl2pPr>
            <a:lvl3pPr marL="1260409" indent="0">
              <a:buNone/>
              <a:defRPr sz="3300"/>
            </a:lvl3pPr>
            <a:lvl4pPr marL="1890613" indent="0">
              <a:buNone/>
              <a:defRPr sz="2800"/>
            </a:lvl4pPr>
            <a:lvl5pPr marL="2520818" indent="0">
              <a:buNone/>
              <a:defRPr sz="2800"/>
            </a:lvl5pPr>
            <a:lvl6pPr marL="3151022" indent="0">
              <a:buNone/>
              <a:defRPr sz="2800"/>
            </a:lvl6pPr>
            <a:lvl7pPr marL="3781227" indent="0">
              <a:buNone/>
              <a:defRPr sz="2800"/>
            </a:lvl7pPr>
            <a:lvl8pPr marL="4411431" indent="0">
              <a:buNone/>
              <a:defRPr sz="2800"/>
            </a:lvl8pPr>
            <a:lvl9pPr marL="5041636" indent="0">
              <a:buNone/>
              <a:defRPr sz="28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124218" y="5130651"/>
            <a:ext cx="7560945" cy="756761"/>
          </a:xfrm>
        </p:spPr>
        <p:txBody>
          <a:bodyPr/>
          <a:lstStyle>
            <a:lvl1pPr marL="0" indent="0">
              <a:buNone/>
              <a:defRPr sz="1900"/>
            </a:lvl1pPr>
            <a:lvl2pPr marL="630204" indent="0">
              <a:buNone/>
              <a:defRPr sz="1700"/>
            </a:lvl2pPr>
            <a:lvl3pPr marL="1260409" indent="0">
              <a:buNone/>
              <a:defRPr sz="1400"/>
            </a:lvl3pPr>
            <a:lvl4pPr marL="1890613" indent="0">
              <a:buNone/>
              <a:defRPr sz="1200"/>
            </a:lvl4pPr>
            <a:lvl5pPr marL="2520818" indent="0">
              <a:buNone/>
              <a:defRPr sz="1200"/>
            </a:lvl5pPr>
            <a:lvl6pPr marL="3151022" indent="0">
              <a:buNone/>
              <a:defRPr sz="1200"/>
            </a:lvl6pPr>
            <a:lvl7pPr marL="3781227" indent="0">
              <a:buNone/>
              <a:defRPr sz="1200"/>
            </a:lvl7pPr>
            <a:lvl8pPr marL="4411431" indent="0">
              <a:buNone/>
              <a:defRPr sz="1200"/>
            </a:lvl8pPr>
            <a:lvl9pPr marL="5041636" indent="0"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899536" y="422186"/>
            <a:ext cx="8915177" cy="59272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413354" y="6654800"/>
            <a:ext cx="742133" cy="4032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C5CF81-47A3-45D2-A2DC-2E77181056F7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0223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2140507" y="1123054"/>
            <a:ext cx="9939491" cy="5401806"/>
          </a:xfrm>
        </p:spPr>
        <p:txBody>
          <a:bodyPr/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899536" y="422186"/>
            <a:ext cx="8915177" cy="59272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413354" y="6654800"/>
            <a:ext cx="742133" cy="4032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5D9FB-BC00-44C8-A18C-32705B3DD820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9402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601575" cy="709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33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306388"/>
            <a:ext cx="8915400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122363"/>
            <a:ext cx="10094913" cy="540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altLang="de-DE" dirty="0"/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2008188" y="1000125"/>
            <a:ext cx="10607675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lIns="126041" tIns="63020" rIns="126041" bIns="63020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4225" y="6686550"/>
            <a:ext cx="80375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700">
                <a:solidFill>
                  <a:srgbClr val="4D4D4D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10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3" y="-3175"/>
            <a:ext cx="1596917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97330" y="6654800"/>
            <a:ext cx="958157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700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8701F9D2-B1E4-4A44-8ED7-FE0C1276B5B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4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1E4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1E4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1E4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1E4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1E46"/>
          </a:solidFill>
          <a:latin typeface="Arial" charset="0"/>
        </a:defRPr>
      </a:lvl5pPr>
      <a:lvl6pPr marL="630204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001E46"/>
          </a:solidFill>
          <a:latin typeface="Arial" charset="0"/>
        </a:defRPr>
      </a:lvl6pPr>
      <a:lvl7pPr marL="1260409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001E46"/>
          </a:solidFill>
          <a:latin typeface="Arial" charset="0"/>
        </a:defRPr>
      </a:lvl7pPr>
      <a:lvl8pPr marL="1890613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001E46"/>
          </a:solidFill>
          <a:latin typeface="Arial" charset="0"/>
        </a:defRPr>
      </a:lvl8pPr>
      <a:lvl9pPr marL="2520818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001E46"/>
          </a:solidFill>
          <a:latin typeface="Arial" charset="0"/>
        </a:defRPr>
      </a:lvl9pPr>
    </p:titleStyle>
    <p:bodyStyle>
      <a:lvl1pPr marL="471488" indent="-471488" algn="l" rtl="0" eaLnBrk="1" fontAlgn="base" hangingPunct="1">
        <a:spcBef>
          <a:spcPct val="20000"/>
        </a:spcBef>
        <a:spcAft>
          <a:spcPct val="0"/>
        </a:spcAft>
        <a:buClr>
          <a:srgbClr val="002658"/>
        </a:buClr>
        <a:buFont typeface="Wingdings" panose="05000000000000000000" pitchFamily="2" charset="2"/>
        <a:buChar char="§"/>
        <a:defRPr sz="2200">
          <a:solidFill>
            <a:srgbClr val="4D4D4D"/>
          </a:solidFill>
          <a:latin typeface="+mn-lt"/>
          <a:ea typeface="+mn-ea"/>
          <a:cs typeface="+mn-cs"/>
        </a:defRPr>
      </a:lvl1pPr>
      <a:lvl2pPr marL="1049338" indent="-4191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4D4D4D"/>
          </a:solidFill>
          <a:latin typeface="+mn-lt"/>
        </a:defRPr>
      </a:lvl2pPr>
      <a:lvl3pPr marL="1731963" indent="-471488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4D4D4D"/>
          </a:solidFill>
          <a:latin typeface="+mn-lt"/>
        </a:defRPr>
      </a:lvl3pPr>
      <a:lvl4pPr marL="2362200" indent="-471488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4D4D4D"/>
          </a:solidFill>
          <a:latin typeface="+mn-lt"/>
        </a:defRPr>
      </a:lvl4pPr>
      <a:lvl5pPr marL="2992438" indent="-471488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623676" indent="-47265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4253880" indent="-47265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4884085" indent="-47265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5514289" indent="-47265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60409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30204" algn="l" defTabSz="1260409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60409" algn="l" defTabSz="1260409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890613" algn="l" defTabSz="1260409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20818" algn="l" defTabSz="1260409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51022" algn="l" defTabSz="1260409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81227" algn="l" defTabSz="1260409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11431" algn="l" defTabSz="1260409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041636" algn="l" defTabSz="1260409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10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8.png"/><Relationship Id="rId5" Type="http://schemas.openxmlformats.org/officeDocument/2006/relationships/image" Target="../media/image43.png"/><Relationship Id="rId10" Type="http://schemas.openxmlformats.org/officeDocument/2006/relationships/image" Target="../media/image7.png"/><Relationship Id="rId4" Type="http://schemas.openxmlformats.org/officeDocument/2006/relationships/image" Target="../media/image42.png"/><Relationship Id="rId9" Type="http://schemas.openxmlformats.org/officeDocument/2006/relationships/image" Target="../media/image6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8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10.pn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0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"/>
          <p:cNvCxnSpPr/>
          <p:nvPr/>
        </p:nvCxnSpPr>
        <p:spPr>
          <a:xfrm>
            <a:off x="2413000" y="3917950"/>
            <a:ext cx="727233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2347862" y="2106315"/>
            <a:ext cx="8489429" cy="1650731"/>
          </a:xfrm>
        </p:spPr>
        <p:txBody>
          <a:bodyPr anchor="b" anchorCtr="0"/>
          <a:lstStyle/>
          <a:p>
            <a:r>
              <a:rPr lang="de-DE" altLang="de-DE" dirty="0"/>
              <a:t>BLITZ ⚡and WOLKE ☁️ </a:t>
            </a: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2351037" y="4036815"/>
            <a:ext cx="8486254" cy="175260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>
                <a:latin typeface="SFBX0800"/>
              </a:rPr>
              <a:t>A </a:t>
            </a:r>
            <a:r>
              <a:rPr lang="en-US" sz="1800" b="0" i="0" u="none" strike="noStrike" baseline="0" dirty="0">
                <a:latin typeface="SFBX0800"/>
              </a:rPr>
              <a:t>lightweight framework for fast, scalable image data exploration</a:t>
            </a:r>
            <a:endParaRPr lang="de-DE" sz="1800" b="0" i="0" u="none" strike="noStrike" baseline="0" dirty="0">
              <a:latin typeface="SFBX0800"/>
            </a:endParaRPr>
          </a:p>
          <a:p>
            <a:pPr marL="0" indent="0" algn="l">
              <a:buNone/>
            </a:pPr>
            <a:endParaRPr lang="de-DE" altLang="de-DE" sz="1800" dirty="0">
              <a:latin typeface="SFBX0800"/>
            </a:endParaRPr>
          </a:p>
          <a:p>
            <a:pPr marL="0" indent="0" algn="l">
              <a:buNone/>
            </a:pPr>
            <a:r>
              <a:rPr lang="de-DE" altLang="de-DE" sz="1800" dirty="0">
                <a:latin typeface="SFBX0800"/>
              </a:rPr>
              <a:t>P. Mattern, R. Krieg, H. Höft, </a:t>
            </a:r>
            <a:r>
              <a:rPr lang="de-DE" altLang="de-DE" sz="1800" b="1" u="sng" dirty="0">
                <a:latin typeface="SFBX0800"/>
              </a:rPr>
              <a:t>T. Gerling</a:t>
            </a:r>
            <a:r>
              <a:rPr lang="de-DE" altLang="de-DE" sz="1800" dirty="0">
                <a:latin typeface="SFBX0800"/>
              </a:rPr>
              <a:t>, M. Becker</a:t>
            </a:r>
            <a:endParaRPr lang="de-DE" alt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2207E-3381-42C4-BE3C-817D056F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BLITZ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215C42-8FED-4FE7-B0DE-491D5ECB4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7" y="1532379"/>
            <a:ext cx="6912768" cy="453437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Definition and Purpose:</a:t>
            </a:r>
          </a:p>
          <a:p>
            <a:r>
              <a:rPr lang="en-US" dirty="0"/>
              <a:t>Matrix-based interactive image viewer  </a:t>
            </a:r>
          </a:p>
          <a:p>
            <a:r>
              <a:rPr lang="en-US" dirty="0"/>
              <a:t>Designed for efficient large-scale image datasets</a:t>
            </a:r>
          </a:p>
          <a:p>
            <a:endParaRPr lang="en-US" dirty="0"/>
          </a:p>
          <a:p>
            <a:pPr marL="0" indent="0">
              <a:buNone/>
            </a:pPr>
            <a:r>
              <a:rPr lang="de-DE" b="1" dirty="0"/>
              <a:t>Key Features:</a:t>
            </a:r>
          </a:p>
          <a:p>
            <a:r>
              <a:rPr lang="en-US" dirty="0"/>
              <a:t>Loads 21,000 images (25 GB) in 35 seconds</a:t>
            </a:r>
          </a:p>
          <a:p>
            <a:r>
              <a:rPr lang="de-DE" dirty="0"/>
              <a:t>Interactive </a:t>
            </a:r>
            <a:r>
              <a:rPr lang="de-DE" dirty="0" err="1"/>
              <a:t>tools</a:t>
            </a:r>
            <a:r>
              <a:rPr lang="de-DE" dirty="0"/>
              <a:t>: </a:t>
            </a:r>
            <a:r>
              <a:rPr lang="de-DE" dirty="0" err="1"/>
              <a:t>measure</a:t>
            </a:r>
            <a:r>
              <a:rPr lang="de-DE" dirty="0"/>
              <a:t>, </a:t>
            </a:r>
            <a:r>
              <a:rPr lang="de-DE" dirty="0" err="1"/>
              <a:t>profile</a:t>
            </a:r>
            <a:r>
              <a:rPr lang="de-DE" dirty="0"/>
              <a:t>, </a:t>
            </a:r>
            <a:r>
              <a:rPr lang="de-DE" dirty="0" err="1"/>
              <a:t>explore</a:t>
            </a:r>
            <a:r>
              <a:rPr lang="de-DE" dirty="0"/>
              <a:t> ROIs  </a:t>
            </a:r>
          </a:p>
          <a:p>
            <a:r>
              <a:rPr lang="de-DE" dirty="0"/>
              <a:t>Drag &amp; Drop support </a:t>
            </a:r>
            <a:r>
              <a:rPr lang="de-DE" dirty="0" err="1"/>
              <a:t>for</a:t>
            </a:r>
            <a:r>
              <a:rPr lang="de-DE" dirty="0"/>
              <a:t> quick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loading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963281-96B8-4CC7-B101-3DBB6B4E56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7F070F-23D6-42EA-8B32-976856561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07" y="4193563"/>
            <a:ext cx="4942816" cy="237724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0587754-9300-4726-B48C-B9EFE71FB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75" y="1343371"/>
            <a:ext cx="4942816" cy="237724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87359FB-FFCA-41F4-BC81-841D0E34E18F}"/>
              </a:ext>
            </a:extLst>
          </p:cNvPr>
          <p:cNvSpPr txBox="1"/>
          <p:nvPr/>
        </p:nvSpPr>
        <p:spPr>
          <a:xfrm>
            <a:off x="972195" y="5994747"/>
            <a:ext cx="576064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From loading to insight – in under a second.</a:t>
            </a:r>
            <a:endParaRPr lang="en-US" sz="20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AB2816D-8999-429B-812B-15E6B9F6854E}"/>
              </a:ext>
            </a:extLst>
          </p:cNvPr>
          <p:cNvSpPr txBox="1"/>
          <p:nvPr/>
        </p:nvSpPr>
        <p:spPr>
          <a:xfrm>
            <a:off x="3420467" y="515762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effectLst/>
                <a:cs typeface="Arial" panose="020B0604020202020204" pitchFamily="34" charset="0"/>
              </a:rPr>
              <a:t>(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B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ulk 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L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oading &amp; 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I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nteractive 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T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ime-series 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Z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onal analysis)</a:t>
            </a:r>
            <a:endParaRPr lang="de-DE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5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CDBEC87F-D703-4C22-876E-895CD3CD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1" y="1348859"/>
            <a:ext cx="11233248" cy="540263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0D07023-2427-47E5-83C3-E95DBEE33B52}"/>
              </a:ext>
            </a:extLst>
          </p:cNvPr>
          <p:cNvSpPr txBox="1"/>
          <p:nvPr/>
        </p:nvSpPr>
        <p:spPr>
          <a:xfrm>
            <a:off x="922775" y="5778723"/>
            <a:ext cx="913517" cy="307777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Timeline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939E3E-EE9D-4150-87CA-052B4B851936}"/>
              </a:ext>
            </a:extLst>
          </p:cNvPr>
          <p:cNvSpPr txBox="1"/>
          <p:nvPr/>
        </p:nvSpPr>
        <p:spPr>
          <a:xfrm>
            <a:off x="7092875" y="1475056"/>
            <a:ext cx="2448272" cy="52322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MEAN Horz. </a:t>
            </a:r>
            <a:r>
              <a:rPr lang="de-DE" sz="1400" dirty="0" err="1">
                <a:solidFill>
                  <a:schemeClr val="bg1"/>
                </a:solidFill>
              </a:rPr>
              <a:t>Intensity</a:t>
            </a:r>
            <a:r>
              <a:rPr lang="de-DE" sz="1400" dirty="0">
                <a:solidFill>
                  <a:schemeClr val="bg1"/>
                </a:solidFill>
              </a:rPr>
              <a:t> Profile</a:t>
            </a:r>
          </a:p>
          <a:p>
            <a:r>
              <a:rPr lang="de-DE" sz="1400" dirty="0">
                <a:solidFill>
                  <a:schemeClr val="bg1"/>
                </a:solidFill>
              </a:rPr>
              <a:t>(</a:t>
            </a:r>
            <a:r>
              <a:rPr lang="de-DE" sz="1400" dirty="0" err="1">
                <a:solidFill>
                  <a:schemeClr val="bg1"/>
                </a:solidFill>
              </a:rPr>
              <a:t>with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thickness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198A36-3F7F-4A59-86D2-7AD89EDF6C18}"/>
              </a:ext>
            </a:extLst>
          </p:cNvPr>
          <p:cNvSpPr txBox="1"/>
          <p:nvPr/>
        </p:nvSpPr>
        <p:spPr>
          <a:xfrm>
            <a:off x="399978" y="2979015"/>
            <a:ext cx="1296145" cy="73866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Single Line</a:t>
            </a:r>
          </a:p>
          <a:p>
            <a:r>
              <a:rPr lang="de-DE" sz="1400" dirty="0" err="1">
                <a:solidFill>
                  <a:schemeClr val="bg1"/>
                </a:solidFill>
              </a:rPr>
              <a:t>Vert</a:t>
            </a:r>
            <a:r>
              <a:rPr lang="de-DE" sz="1400" dirty="0">
                <a:solidFill>
                  <a:schemeClr val="bg1"/>
                </a:solidFill>
              </a:rPr>
              <a:t>. </a:t>
            </a:r>
            <a:r>
              <a:rPr lang="de-DE" sz="1400" dirty="0" err="1">
                <a:solidFill>
                  <a:schemeClr val="bg1"/>
                </a:solidFill>
              </a:rPr>
              <a:t>Intensity</a:t>
            </a:r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dirty="0">
                <a:solidFill>
                  <a:schemeClr val="bg1"/>
                </a:solidFill>
              </a:rPr>
              <a:t>Profile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8317C46-F530-4164-B36A-F203DD90A816}"/>
              </a:ext>
            </a:extLst>
          </p:cNvPr>
          <p:cNvSpPr txBox="1"/>
          <p:nvPr/>
        </p:nvSpPr>
        <p:spPr>
          <a:xfrm>
            <a:off x="11110322" y="1547358"/>
            <a:ext cx="810782" cy="307777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Options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D98A04-3EE4-4D0B-AB88-832C7009194B}"/>
              </a:ext>
            </a:extLst>
          </p:cNvPr>
          <p:cNvSpPr txBox="1"/>
          <p:nvPr/>
        </p:nvSpPr>
        <p:spPr>
          <a:xfrm>
            <a:off x="326047" y="2236795"/>
            <a:ext cx="504056" cy="307777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Log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D68CDE2-6BF2-4046-8842-A8A77A8EDAA6}"/>
              </a:ext>
            </a:extLst>
          </p:cNvPr>
          <p:cNvSpPr txBox="1"/>
          <p:nvPr/>
        </p:nvSpPr>
        <p:spPr>
          <a:xfrm>
            <a:off x="3060427" y="6597216"/>
            <a:ext cx="1603228" cy="307777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File and RAM </a:t>
            </a:r>
            <a:r>
              <a:rPr lang="de-DE" sz="1400" dirty="0" err="1">
                <a:solidFill>
                  <a:schemeClr val="bg1"/>
                </a:solidFill>
              </a:rPr>
              <a:t>info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A18FBF-A962-4CEF-9FB2-4A9AD0257AEB}"/>
              </a:ext>
            </a:extLst>
          </p:cNvPr>
          <p:cNvSpPr txBox="1"/>
          <p:nvPr/>
        </p:nvSpPr>
        <p:spPr>
          <a:xfrm>
            <a:off x="9740154" y="6642287"/>
            <a:ext cx="106018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Cursor </a:t>
            </a:r>
            <a:r>
              <a:rPr lang="de-DE" sz="1400" dirty="0" err="1">
                <a:solidFill>
                  <a:schemeClr val="bg1"/>
                </a:solidFill>
              </a:rPr>
              <a:t>info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6E42E11-9D7C-4784-8A02-215B6729BCF6}"/>
              </a:ext>
            </a:extLst>
          </p:cNvPr>
          <p:cNvSpPr txBox="1"/>
          <p:nvPr/>
        </p:nvSpPr>
        <p:spPr>
          <a:xfrm>
            <a:off x="5364683" y="2737304"/>
            <a:ext cx="1505713" cy="52322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ROI </a:t>
            </a:r>
            <a:r>
              <a:rPr lang="de-DE" sz="1400" dirty="0" err="1">
                <a:solidFill>
                  <a:schemeClr val="bg1"/>
                </a:solidFill>
              </a:rPr>
              <a:t>Measurements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AE351D2-DA3C-4EF1-B7FD-834B2425155F}"/>
              </a:ext>
            </a:extLst>
          </p:cNvPr>
          <p:cNvSpPr txBox="1"/>
          <p:nvPr/>
        </p:nvSpPr>
        <p:spPr>
          <a:xfrm>
            <a:off x="6871084" y="4854865"/>
            <a:ext cx="1512167" cy="52322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Zonal </a:t>
            </a:r>
            <a:r>
              <a:rPr lang="de-DE" sz="1400" dirty="0" err="1">
                <a:solidFill>
                  <a:schemeClr val="bg1"/>
                </a:solidFill>
              </a:rPr>
              <a:t>Intensity</a:t>
            </a:r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dirty="0" err="1">
                <a:solidFill>
                  <a:schemeClr val="bg1"/>
                </a:solidFill>
              </a:rPr>
              <a:t>over</a:t>
            </a:r>
            <a:r>
              <a:rPr lang="de-DE" sz="1400" dirty="0">
                <a:solidFill>
                  <a:schemeClr val="bg1"/>
                </a:solidFill>
              </a:rPr>
              <a:t> time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758F4F7-2237-49EA-929E-36C9C2482021}"/>
              </a:ext>
            </a:extLst>
          </p:cNvPr>
          <p:cNvCxnSpPr>
            <a:cxnSpLocks/>
          </p:cNvCxnSpPr>
          <p:nvPr/>
        </p:nvCxnSpPr>
        <p:spPr>
          <a:xfrm flipV="1">
            <a:off x="7668939" y="2236795"/>
            <a:ext cx="1" cy="1885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4DF17C55-44C8-4B94-A38D-ABD3B5C4845F}"/>
              </a:ext>
            </a:extLst>
          </p:cNvPr>
          <p:cNvSpPr txBox="1"/>
          <p:nvPr/>
        </p:nvSpPr>
        <p:spPr>
          <a:xfrm>
            <a:off x="10884161" y="4554587"/>
            <a:ext cx="576064" cy="307777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LUT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1F18352-4880-424C-AD1B-74148B04A76E}"/>
              </a:ext>
            </a:extLst>
          </p:cNvPr>
          <p:cNvCxnSpPr>
            <a:cxnSpLocks/>
          </p:cNvCxnSpPr>
          <p:nvPr/>
        </p:nvCxnSpPr>
        <p:spPr>
          <a:xfrm flipH="1">
            <a:off x="1899536" y="4554587"/>
            <a:ext cx="26010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22A4BAF-01CB-4750-880A-F00D9C3B037D}"/>
              </a:ext>
            </a:extLst>
          </p:cNvPr>
          <p:cNvCxnSpPr>
            <a:cxnSpLocks/>
          </p:cNvCxnSpPr>
          <p:nvPr/>
        </p:nvCxnSpPr>
        <p:spPr>
          <a:xfrm flipH="1">
            <a:off x="6228779" y="4626595"/>
            <a:ext cx="731675" cy="1414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1">
            <a:extLst>
              <a:ext uri="{FF2B5EF4-FFF2-40B4-BE49-F238E27FC236}">
                <a16:creationId xmlns:a16="http://schemas.microsoft.com/office/drawing/2014/main" id="{4524EED2-02A4-40E4-9095-6BBA63CC99D1}"/>
              </a:ext>
            </a:extLst>
          </p:cNvPr>
          <p:cNvSpPr txBox="1">
            <a:spLocks/>
          </p:cNvSpPr>
          <p:nvPr/>
        </p:nvSpPr>
        <p:spPr bwMode="auto">
          <a:xfrm>
            <a:off x="1899536" y="422186"/>
            <a:ext cx="8915177" cy="59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1E4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5pPr>
            <a:lvl6pPr marL="630204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6pPr>
            <a:lvl7pPr marL="1260409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7pPr>
            <a:lvl8pPr marL="1890613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8pPr>
            <a:lvl9pPr marL="2520818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9pPr>
          </a:lstStyle>
          <a:p>
            <a:r>
              <a:rPr lang="de-DE" kern="0" dirty="0"/>
              <a:t>BLITZ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3C0E64-1445-4AF0-9AB0-BECF5426A0E5}"/>
              </a:ext>
            </a:extLst>
          </p:cNvPr>
          <p:cNvSpPr txBox="1"/>
          <p:nvPr/>
        </p:nvSpPr>
        <p:spPr>
          <a:xfrm>
            <a:off x="3420467" y="515762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effectLst/>
                <a:cs typeface="Arial" panose="020B0604020202020204" pitchFamily="34" charset="0"/>
              </a:rPr>
              <a:t>(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B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ulk 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L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oading &amp; 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I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nteractive 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T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ime-series 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Z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onal analysis)</a:t>
            </a:r>
            <a:endParaRPr lang="de-DE" sz="2000" dirty="0">
              <a:cs typeface="Arial" panose="020B0604020202020204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E4225C9-34D8-4E4B-B0CC-C9F6B16BCD3B}"/>
              </a:ext>
            </a:extLst>
          </p:cNvPr>
          <p:cNvSpPr/>
          <p:nvPr/>
        </p:nvSpPr>
        <p:spPr>
          <a:xfrm>
            <a:off x="5556563" y="3324143"/>
            <a:ext cx="288031" cy="2587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CCA3112-D13B-4AA3-B867-8EC1B9863603}"/>
              </a:ext>
            </a:extLst>
          </p:cNvPr>
          <p:cNvSpPr/>
          <p:nvPr/>
        </p:nvSpPr>
        <p:spPr>
          <a:xfrm>
            <a:off x="6825881" y="3249478"/>
            <a:ext cx="483017" cy="2587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oliennummernplatzhalter 3">
            <a:extLst>
              <a:ext uri="{FF2B5EF4-FFF2-40B4-BE49-F238E27FC236}">
                <a16:creationId xmlns:a16="http://schemas.microsoft.com/office/drawing/2014/main" id="{141C7288-17A7-41F2-8F85-8A538C6BB0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346" y="6654800"/>
            <a:ext cx="814141" cy="403225"/>
          </a:xfrm>
        </p:spPr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6869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2B4CA-E16D-4568-A3F9-44CC6B35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307" y="190236"/>
            <a:ext cx="8915177" cy="592720"/>
          </a:xfrm>
        </p:spPr>
        <p:txBody>
          <a:bodyPr/>
          <a:lstStyle/>
          <a:p>
            <a:pPr algn="ctr"/>
            <a:r>
              <a:rPr lang="en-US" dirty="0"/>
              <a:t>From Folder to Insight:</a:t>
            </a:r>
            <a:br>
              <a:rPr lang="en-US" dirty="0"/>
            </a:br>
            <a:r>
              <a:rPr lang="en-US" dirty="0"/>
              <a:t>Your Workflow with DAMPF, WOLKE &amp; BLITZ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3898B0-B330-42B0-B971-F9B906EB6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D521573-9C7D-44DB-952F-8F3FD5E1AF82}"/>
              </a:ext>
            </a:extLst>
          </p:cNvPr>
          <p:cNvGrpSpPr/>
          <p:nvPr/>
        </p:nvGrpSpPr>
        <p:grpSpPr>
          <a:xfrm>
            <a:off x="972195" y="2533002"/>
            <a:ext cx="3096344" cy="1013473"/>
            <a:chOff x="5220667" y="3690491"/>
            <a:chExt cx="7114400" cy="155249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52E88CF-4DA3-4439-A3D8-589D73413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667" y="36904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9EEDCEF-D496-494E-91B2-5EC3CB6A1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067" y="38428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0FA1573-C27E-4B6A-8053-C0CA0EC6B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467" y="39952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EC29C31-A589-497E-99D2-B8C929FAD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867" y="41476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3C2B03F-E6DF-4377-B57C-F11FF6402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267" y="43000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67605A5-ACC6-425E-B676-52BCEEBD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667" y="44524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C4EE3BE-5005-415E-9E45-4A5CF237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067" y="46048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13" name="Picture 4">
            <a:extLst>
              <a:ext uri="{FF2B5EF4-FFF2-40B4-BE49-F238E27FC236}">
                <a16:creationId xmlns:a16="http://schemas.microsoft.com/office/drawing/2014/main" id="{88B48325-90FE-42BF-83D2-4EB609C61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239" y="2311894"/>
            <a:ext cx="578614" cy="578614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3B8543B-8D7D-485F-98D8-90E9F06FE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127" y="2261380"/>
            <a:ext cx="685508" cy="681476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E7C2A6D-F014-463C-98D8-54F0AACDB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66" y="1376579"/>
            <a:ext cx="4346131" cy="8337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Keep your image data in folders …just like you're used to!</a:t>
            </a:r>
          </a:p>
        </p:txBody>
      </p:sp>
      <p:pic>
        <p:nvPicPr>
          <p:cNvPr id="16" name="Picture 2" descr="Sql Logo PNGs for Free Download">
            <a:extLst>
              <a:ext uri="{FF2B5EF4-FFF2-40B4-BE49-F238E27FC236}">
                <a16:creationId xmlns:a16="http://schemas.microsoft.com/office/drawing/2014/main" id="{21617B1E-2029-4AC4-903C-03D20BF5B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663" y="2062252"/>
            <a:ext cx="2085154" cy="13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EF43703-97B1-4695-9554-790D6F67F1E5}"/>
              </a:ext>
            </a:extLst>
          </p:cNvPr>
          <p:cNvSpPr txBox="1">
            <a:spLocks/>
          </p:cNvSpPr>
          <p:nvPr/>
        </p:nvSpPr>
        <p:spPr bwMode="auto">
          <a:xfrm>
            <a:off x="5556337" y="1080219"/>
            <a:ext cx="2698377" cy="59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Augment metadata with DAMPF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 (and store in SQL) 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C2DEE20-5305-4B2D-AB6F-8D449D32EBE0}"/>
              </a:ext>
            </a:extLst>
          </p:cNvPr>
          <p:cNvSpPr txBox="1">
            <a:spLocks/>
          </p:cNvSpPr>
          <p:nvPr/>
        </p:nvSpPr>
        <p:spPr bwMode="auto">
          <a:xfrm>
            <a:off x="77095" y="4143399"/>
            <a:ext cx="3806423" cy="1720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Shortcut: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Preview directly with BLITZ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 (Drag &amp; Drop sneak peek) 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83495A7-D8B3-4636-84B3-1C2B361B374E}"/>
              </a:ext>
            </a:extLst>
          </p:cNvPr>
          <p:cNvSpPr txBox="1">
            <a:spLocks/>
          </p:cNvSpPr>
          <p:nvPr/>
        </p:nvSpPr>
        <p:spPr bwMode="auto">
          <a:xfrm>
            <a:off x="9414232" y="1200714"/>
            <a:ext cx="2698377" cy="59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Filter and preselect using WOLKE 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2B2529C-98CC-401C-9379-2ACBEEC58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2924" y="2064061"/>
            <a:ext cx="2592563" cy="270008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F25FF14-2843-46E2-A38D-F8C5EF8D1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1633" y="4381991"/>
            <a:ext cx="4346131" cy="2550408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DA287882-8F0F-44B8-80A0-8B36D8E8719C}"/>
              </a:ext>
            </a:extLst>
          </p:cNvPr>
          <p:cNvSpPr txBox="1">
            <a:spLocks/>
          </p:cNvSpPr>
          <p:nvPr/>
        </p:nvSpPr>
        <p:spPr bwMode="auto">
          <a:xfrm>
            <a:off x="8605043" y="4933474"/>
            <a:ext cx="3312368" cy="138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Synchronize LIVE  filtered sets with BLITZ for detailed inspection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CB5F63E-EFAE-4944-B63E-A6D532330356}"/>
              </a:ext>
            </a:extLst>
          </p:cNvPr>
          <p:cNvCxnSpPr>
            <a:cxnSpLocks/>
          </p:cNvCxnSpPr>
          <p:nvPr/>
        </p:nvCxnSpPr>
        <p:spPr>
          <a:xfrm>
            <a:off x="2743993" y="3732220"/>
            <a:ext cx="676474" cy="4479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225444F-1892-4853-A2BF-4109C97A01B9}"/>
              </a:ext>
            </a:extLst>
          </p:cNvPr>
          <p:cNvCxnSpPr>
            <a:cxnSpLocks/>
          </p:cNvCxnSpPr>
          <p:nvPr/>
        </p:nvCxnSpPr>
        <p:spPr>
          <a:xfrm flipV="1">
            <a:off x="4233504" y="2428939"/>
            <a:ext cx="1203187" cy="16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F395F76-F829-467A-BEA8-186D70FD8FD2}"/>
              </a:ext>
            </a:extLst>
          </p:cNvPr>
          <p:cNvCxnSpPr>
            <a:cxnSpLocks/>
          </p:cNvCxnSpPr>
          <p:nvPr/>
        </p:nvCxnSpPr>
        <p:spPr>
          <a:xfrm>
            <a:off x="7857933" y="2736264"/>
            <a:ext cx="1307713" cy="15424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D98B106-7E5B-4383-88C8-91CBEDA1899E}"/>
              </a:ext>
            </a:extLst>
          </p:cNvPr>
          <p:cNvCxnSpPr>
            <a:cxnSpLocks/>
          </p:cNvCxnSpPr>
          <p:nvPr/>
        </p:nvCxnSpPr>
        <p:spPr>
          <a:xfrm flipH="1">
            <a:off x="8511789" y="4041417"/>
            <a:ext cx="653857" cy="3599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138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78355B1C-D96A-49B6-AA91-C6D4DB52B99B}"/>
              </a:ext>
            </a:extLst>
          </p:cNvPr>
          <p:cNvSpPr/>
          <p:nvPr/>
        </p:nvSpPr>
        <p:spPr>
          <a:xfrm>
            <a:off x="1983485" y="619657"/>
            <a:ext cx="6434283" cy="486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3027A5-9B90-4B9D-8493-F42CF88DC452}"/>
              </a:ext>
            </a:extLst>
          </p:cNvPr>
          <p:cNvSpPr/>
          <p:nvPr/>
        </p:nvSpPr>
        <p:spPr>
          <a:xfrm>
            <a:off x="8317011" y="136014"/>
            <a:ext cx="4273019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57D79-0829-4D9E-9976-B07D0573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484" y="201566"/>
            <a:ext cx="7315254" cy="736778"/>
          </a:xfrm>
        </p:spPr>
        <p:txBody>
          <a:bodyPr/>
          <a:lstStyle/>
          <a:p>
            <a:pPr algn="ctr"/>
            <a:r>
              <a:rPr lang="de-DE" sz="3600" b="1" dirty="0"/>
              <a:t>Outlook: WETTER Framework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BFA1274-1E63-4BD2-AD48-33C5853FEE17}"/>
              </a:ext>
            </a:extLst>
          </p:cNvPr>
          <p:cNvSpPr/>
          <p:nvPr/>
        </p:nvSpPr>
        <p:spPr>
          <a:xfrm>
            <a:off x="9634374" y="8639"/>
            <a:ext cx="2855523" cy="144529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0BC3BD-DCE8-4337-94B0-1F93A31CD7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E257B83-7D14-4ACB-B2C0-F3517AD6A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60" y="1161394"/>
            <a:ext cx="5742460" cy="572999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0D7A294-03E8-4551-B84A-7FCE22E91C2B}"/>
              </a:ext>
            </a:extLst>
          </p:cNvPr>
          <p:cNvSpPr txBox="1"/>
          <p:nvPr/>
        </p:nvSpPr>
        <p:spPr>
          <a:xfrm>
            <a:off x="1789768" y="4200373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DAMPF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07D69DB-AE0C-4544-8E70-BF203A778CE2}"/>
              </a:ext>
            </a:extLst>
          </p:cNvPr>
          <p:cNvSpPr txBox="1"/>
          <p:nvPr/>
        </p:nvSpPr>
        <p:spPr>
          <a:xfrm>
            <a:off x="2108289" y="2403892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WOLKE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2A0E91-A5CA-4673-A675-CBE600DE9893}"/>
              </a:ext>
            </a:extLst>
          </p:cNvPr>
          <p:cNvSpPr txBox="1"/>
          <p:nvPr/>
        </p:nvSpPr>
        <p:spPr>
          <a:xfrm>
            <a:off x="9075978" y="3232929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BLITZ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64E00D-CF43-415C-AF14-0B34D9A0D856}"/>
              </a:ext>
            </a:extLst>
          </p:cNvPr>
          <p:cNvSpPr txBox="1"/>
          <p:nvPr/>
        </p:nvSpPr>
        <p:spPr>
          <a:xfrm>
            <a:off x="7847206" y="632628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>
                    <a:lumMod val="50000"/>
                  </a:schemeClr>
                </a:solidFill>
              </a:rPr>
              <a:t>REGEN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22DCA6E-DC3B-4537-84D5-99D07BC5296F}"/>
              </a:ext>
            </a:extLst>
          </p:cNvPr>
          <p:cNvSpPr txBox="1"/>
          <p:nvPr/>
        </p:nvSpPr>
        <p:spPr>
          <a:xfrm>
            <a:off x="8817433" y="500523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bg1">
                    <a:lumMod val="50000"/>
                  </a:schemeClr>
                </a:solidFill>
              </a:rPr>
              <a:t>HAGEL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D6CE7C8-58F8-4DB0-9A38-416060D682A1}"/>
              </a:ext>
            </a:extLst>
          </p:cNvPr>
          <p:cNvSpPr txBox="1"/>
          <p:nvPr/>
        </p:nvSpPr>
        <p:spPr>
          <a:xfrm>
            <a:off x="10940148" y="5526496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bg1">
                    <a:lumMod val="50000"/>
                  </a:schemeClr>
                </a:solidFill>
              </a:rPr>
              <a:t>NEBEL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8D6C9BD-0008-4502-8D94-1F25F34676D8}"/>
              </a:ext>
            </a:extLst>
          </p:cNvPr>
          <p:cNvSpPr txBox="1"/>
          <p:nvPr/>
        </p:nvSpPr>
        <p:spPr>
          <a:xfrm>
            <a:off x="8721716" y="5628909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bg1">
                    <a:lumMod val="50000"/>
                  </a:schemeClr>
                </a:solidFill>
              </a:rPr>
              <a:t>SCHNEE</a:t>
            </a:r>
          </a:p>
        </p:txBody>
      </p:sp>
      <p:pic>
        <p:nvPicPr>
          <p:cNvPr id="2050" name="Picture 2" descr="Check ">
            <a:extLst>
              <a:ext uri="{FF2B5EF4-FFF2-40B4-BE49-F238E27FC236}">
                <a16:creationId xmlns:a16="http://schemas.microsoft.com/office/drawing/2014/main" id="{32762161-8877-4BB2-85C8-935397E38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065" y="2032432"/>
            <a:ext cx="380831" cy="3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heck ">
            <a:extLst>
              <a:ext uri="{FF2B5EF4-FFF2-40B4-BE49-F238E27FC236}">
                <a16:creationId xmlns:a16="http://schemas.microsoft.com/office/drawing/2014/main" id="{2F52E29E-1819-49DA-8849-10FD3E53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719" y="3270825"/>
            <a:ext cx="380831" cy="3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Future ">
            <a:extLst>
              <a:ext uri="{FF2B5EF4-FFF2-40B4-BE49-F238E27FC236}">
                <a16:creationId xmlns:a16="http://schemas.microsoft.com/office/drawing/2014/main" id="{3080C004-519C-4F71-B058-664DF06A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387" y="4187846"/>
            <a:ext cx="609600" cy="60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Work in progress ">
            <a:extLst>
              <a:ext uri="{FF2B5EF4-FFF2-40B4-BE49-F238E27FC236}">
                <a16:creationId xmlns:a16="http://schemas.microsoft.com/office/drawing/2014/main" id="{690759D9-D416-4290-9863-790C445C0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61" y="410745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E525D35-1F97-4CB4-B66C-783C9F2E74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8080" y="100951"/>
            <a:ext cx="1260671" cy="1260671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73DC9F2E-B73C-4CA3-849E-DBB03CF68C14}"/>
              </a:ext>
            </a:extLst>
          </p:cNvPr>
          <p:cNvSpPr txBox="1">
            <a:spLocks/>
          </p:cNvSpPr>
          <p:nvPr/>
        </p:nvSpPr>
        <p:spPr bwMode="auto">
          <a:xfrm>
            <a:off x="8997219" y="4272448"/>
            <a:ext cx="272531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Your Contribution?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D0262AA-D204-4AA3-96CF-69FBB666C4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4655" y="1628313"/>
            <a:ext cx="3050880" cy="146732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286B267-C5D2-4515-8162-A284AC5301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12" y="1640850"/>
            <a:ext cx="1829737" cy="1905625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4AAF25A-7DCE-4C9C-BBAE-9E8B8EEFE2B2}"/>
              </a:ext>
            </a:extLst>
          </p:cNvPr>
          <p:cNvGrpSpPr/>
          <p:nvPr/>
        </p:nvGrpSpPr>
        <p:grpSpPr>
          <a:xfrm>
            <a:off x="398470" y="5033498"/>
            <a:ext cx="2075517" cy="609600"/>
            <a:chOff x="5220667" y="3690491"/>
            <a:chExt cx="7114400" cy="1552495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307B07F8-E831-4CFB-8E79-DC1ED4C65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667" y="36904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DA71A7E1-C4C8-4F9B-AE91-0EC2652B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067" y="38428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0EE2EEA-A25B-4460-A97F-303E71D28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467" y="39952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E86AC0F-1732-4F63-8CCA-0E7B9C7D6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867" y="41476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52F9D6A-3B0F-4254-8D03-DD33C372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267" y="43000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D9FB786-5B1B-4447-B6A2-2DD93AF6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667" y="44524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00157FEC-F4A0-4226-A9AC-8E67801BD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067" y="46048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34" name="Picture 4">
            <a:extLst>
              <a:ext uri="{FF2B5EF4-FFF2-40B4-BE49-F238E27FC236}">
                <a16:creationId xmlns:a16="http://schemas.microsoft.com/office/drawing/2014/main" id="{1A0AD951-2869-4B29-8577-DBFE9D02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61" y="4950376"/>
            <a:ext cx="387852" cy="38785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6D0365F5-A9A8-4F06-B6F7-20A1604575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380" y="4924777"/>
            <a:ext cx="459505" cy="45680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Inhaltsplatzhalter 2">
            <a:extLst>
              <a:ext uri="{FF2B5EF4-FFF2-40B4-BE49-F238E27FC236}">
                <a16:creationId xmlns:a16="http://schemas.microsoft.com/office/drawing/2014/main" id="{BDCD2C51-C88B-4E61-8843-BFF457E107B6}"/>
              </a:ext>
            </a:extLst>
          </p:cNvPr>
          <p:cNvSpPr txBox="1">
            <a:spLocks/>
          </p:cNvSpPr>
          <p:nvPr/>
        </p:nvSpPr>
        <p:spPr bwMode="auto">
          <a:xfrm>
            <a:off x="7784473" y="6653696"/>
            <a:ext cx="3556873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400" kern="0" dirty="0"/>
              <a:t>Gather new Data by learning from the old</a:t>
            </a:r>
          </a:p>
        </p:txBody>
      </p:sp>
      <p:sp>
        <p:nvSpPr>
          <p:cNvPr id="39" name="Inhaltsplatzhalter 2">
            <a:extLst>
              <a:ext uri="{FF2B5EF4-FFF2-40B4-BE49-F238E27FC236}">
                <a16:creationId xmlns:a16="http://schemas.microsoft.com/office/drawing/2014/main" id="{2AA199BD-0048-43D4-A77D-55C6CA483816}"/>
              </a:ext>
            </a:extLst>
          </p:cNvPr>
          <p:cNvSpPr txBox="1">
            <a:spLocks/>
          </p:cNvSpPr>
          <p:nvPr/>
        </p:nvSpPr>
        <p:spPr bwMode="auto">
          <a:xfrm>
            <a:off x="10909299" y="5859742"/>
            <a:ext cx="1839722" cy="56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400" kern="0" dirty="0"/>
              <a:t>Reveal Patterns in the fog of data</a:t>
            </a:r>
          </a:p>
        </p:txBody>
      </p: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11FDD648-C95A-4A5C-84D7-BE17308F2EDF}"/>
              </a:ext>
            </a:extLst>
          </p:cNvPr>
          <p:cNvSpPr txBox="1">
            <a:spLocks/>
          </p:cNvSpPr>
          <p:nvPr/>
        </p:nvSpPr>
        <p:spPr bwMode="auto">
          <a:xfrm>
            <a:off x="9970616" y="4953296"/>
            <a:ext cx="1442739" cy="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400" kern="0" dirty="0"/>
              <a:t>Get rid of heavy outliers</a:t>
            </a:r>
          </a:p>
        </p:txBody>
      </p:sp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AA8A634F-8496-4F6A-BCF8-7B94047887F6}"/>
              </a:ext>
            </a:extLst>
          </p:cNvPr>
          <p:cNvSpPr txBox="1">
            <a:spLocks/>
          </p:cNvSpPr>
          <p:nvPr/>
        </p:nvSpPr>
        <p:spPr bwMode="auto">
          <a:xfrm>
            <a:off x="8518760" y="5978236"/>
            <a:ext cx="2231228" cy="36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400" kern="0" dirty="0"/>
              <a:t>Solidify trustworthy data</a:t>
            </a:r>
          </a:p>
        </p:txBody>
      </p:sp>
      <p:pic>
        <p:nvPicPr>
          <p:cNvPr id="2054" name="Picture 6" descr="UBC GitHub Instructor Guide | Learning ...">
            <a:extLst>
              <a:ext uri="{FF2B5EF4-FFF2-40B4-BE49-F238E27FC236}">
                <a16:creationId xmlns:a16="http://schemas.microsoft.com/office/drawing/2014/main" id="{D5AD7414-EEDE-4630-ACD6-D2BDB2EE6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0" r="17240"/>
          <a:stretch/>
        </p:blipFill>
        <p:spPr bwMode="auto">
          <a:xfrm>
            <a:off x="9933257" y="269418"/>
            <a:ext cx="975669" cy="83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3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78355B1C-D96A-49B6-AA91-C6D4DB52B99B}"/>
              </a:ext>
            </a:extLst>
          </p:cNvPr>
          <p:cNvSpPr/>
          <p:nvPr/>
        </p:nvSpPr>
        <p:spPr>
          <a:xfrm>
            <a:off x="1983485" y="619657"/>
            <a:ext cx="6434283" cy="486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3027A5-9B90-4B9D-8493-F42CF88DC452}"/>
              </a:ext>
            </a:extLst>
          </p:cNvPr>
          <p:cNvSpPr/>
          <p:nvPr/>
        </p:nvSpPr>
        <p:spPr>
          <a:xfrm>
            <a:off x="8317011" y="136014"/>
            <a:ext cx="4273019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57D79-0829-4D9E-9976-B07D0573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53" y="201566"/>
            <a:ext cx="7315254" cy="736778"/>
          </a:xfrm>
        </p:spPr>
        <p:txBody>
          <a:bodyPr/>
          <a:lstStyle/>
          <a:p>
            <a:pPr algn="ctr"/>
            <a:r>
              <a:rPr lang="de-DE" sz="3600" dirty="0" err="1"/>
              <a:t>Our</a:t>
            </a:r>
            <a:r>
              <a:rPr lang="de-DE" sz="3600" dirty="0"/>
              <a:t> Journey Today</a:t>
            </a:r>
            <a:endParaRPr lang="de-DE" sz="36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0BC3BD-DCE8-4337-94B0-1F93A31CD7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E257B83-7D14-4ACB-B2C0-F3517AD6A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93" y="2448682"/>
            <a:ext cx="4221902" cy="421273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0D7A294-03E8-4551-B84A-7FCE22E91C2B}"/>
              </a:ext>
            </a:extLst>
          </p:cNvPr>
          <p:cNvSpPr txBox="1"/>
          <p:nvPr/>
        </p:nvSpPr>
        <p:spPr>
          <a:xfrm>
            <a:off x="1547862" y="3653232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DAMPF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07D69DB-AE0C-4544-8E70-BF203A778CE2}"/>
              </a:ext>
            </a:extLst>
          </p:cNvPr>
          <p:cNvSpPr txBox="1"/>
          <p:nvPr/>
        </p:nvSpPr>
        <p:spPr>
          <a:xfrm>
            <a:off x="3666032" y="2066596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WOLKE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2A0E91-A5CA-4673-A675-CBE600DE9893}"/>
              </a:ext>
            </a:extLst>
          </p:cNvPr>
          <p:cNvSpPr txBox="1"/>
          <p:nvPr/>
        </p:nvSpPr>
        <p:spPr>
          <a:xfrm>
            <a:off x="10226646" y="3757299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BLITZ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D0262AA-D204-4AA3-96CF-69FBB666C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450" y="4283710"/>
            <a:ext cx="3601742" cy="173225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286B267-C5D2-4515-8162-A284AC530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448" y="981901"/>
            <a:ext cx="1829737" cy="190562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9010BF0-4931-4671-8997-D50BB435E802}"/>
              </a:ext>
            </a:extLst>
          </p:cNvPr>
          <p:cNvGrpSpPr/>
          <p:nvPr/>
        </p:nvGrpSpPr>
        <p:grpSpPr>
          <a:xfrm>
            <a:off x="1836291" y="5437189"/>
            <a:ext cx="2075517" cy="718321"/>
            <a:chOff x="1070530" y="5398685"/>
            <a:chExt cx="2075517" cy="718321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4AAF25A-7DCE-4C9C-BBAE-9E8B8EEFE2B2}"/>
                </a:ext>
              </a:extLst>
            </p:cNvPr>
            <p:cNvGrpSpPr/>
            <p:nvPr/>
          </p:nvGrpSpPr>
          <p:grpSpPr>
            <a:xfrm>
              <a:off x="1070530" y="5507406"/>
              <a:ext cx="2075517" cy="609600"/>
              <a:chOff x="5220667" y="3690491"/>
              <a:chExt cx="7114400" cy="1552495"/>
            </a:xfrm>
          </p:grpSpPr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307B07F8-E831-4CFB-8E79-DC1ED4C65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667" y="3690491"/>
                <a:ext cx="6200000" cy="638095"/>
              </a:xfrm>
              <a:prstGeom prst="rect">
                <a:avLst/>
              </a:prstGeom>
              <a:ln w="38100" cap="sq">
                <a:solidFill>
                  <a:schemeClr val="accent2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DA71A7E1-C4C8-4F9B-AE91-0EC2652B6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3067" y="3842891"/>
                <a:ext cx="6200000" cy="638095"/>
              </a:xfrm>
              <a:prstGeom prst="rect">
                <a:avLst/>
              </a:prstGeom>
              <a:ln w="38100" cap="sq">
                <a:solidFill>
                  <a:schemeClr val="accent2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9" name="Grafik 28">
                <a:extLst>
                  <a:ext uri="{FF2B5EF4-FFF2-40B4-BE49-F238E27FC236}">
                    <a16:creationId xmlns:a16="http://schemas.microsoft.com/office/drawing/2014/main" id="{C0EE2EEA-A25B-4460-A97F-303E71D28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5467" y="3995291"/>
                <a:ext cx="6200000" cy="638095"/>
              </a:xfrm>
              <a:prstGeom prst="rect">
                <a:avLst/>
              </a:prstGeom>
              <a:ln w="38100" cap="sq">
                <a:solidFill>
                  <a:schemeClr val="accent2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E86AC0F-1732-4F63-8CCA-0E7B9C7D6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7867" y="4147691"/>
                <a:ext cx="6200000" cy="638095"/>
              </a:xfrm>
              <a:prstGeom prst="rect">
                <a:avLst/>
              </a:prstGeom>
              <a:ln w="38100" cap="sq">
                <a:solidFill>
                  <a:schemeClr val="accent2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1" name="Grafik 30">
                <a:extLst>
                  <a:ext uri="{FF2B5EF4-FFF2-40B4-BE49-F238E27FC236}">
                    <a16:creationId xmlns:a16="http://schemas.microsoft.com/office/drawing/2014/main" id="{152F9D6A-3B0F-4254-8D03-DD33C3720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267" y="4300091"/>
                <a:ext cx="6200000" cy="638095"/>
              </a:xfrm>
              <a:prstGeom prst="rect">
                <a:avLst/>
              </a:prstGeom>
              <a:ln w="38100" cap="sq">
                <a:solidFill>
                  <a:schemeClr val="accent2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2D9FB786-5B1B-4447-B6A2-2DD93AF65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2667" y="4452491"/>
                <a:ext cx="6200000" cy="638095"/>
              </a:xfrm>
              <a:prstGeom prst="rect">
                <a:avLst/>
              </a:prstGeom>
              <a:ln w="38100" cap="sq">
                <a:solidFill>
                  <a:schemeClr val="accent2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00157FEC-F4A0-4226-A9AC-8E67801BD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5067" y="4604891"/>
                <a:ext cx="6200000" cy="638095"/>
              </a:xfrm>
              <a:prstGeom prst="rect">
                <a:avLst/>
              </a:prstGeom>
              <a:ln w="38100" cap="sq">
                <a:solidFill>
                  <a:schemeClr val="accent2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1A0AD951-2869-4B29-8577-DBFE9D02A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321" y="5424284"/>
              <a:ext cx="387852" cy="387852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6D0365F5-A9A8-4F06-B6F7-20A160457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97440" y="5398685"/>
              <a:ext cx="459505" cy="456803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38" name="Inhaltsplatzhalter 2">
            <a:extLst>
              <a:ext uri="{FF2B5EF4-FFF2-40B4-BE49-F238E27FC236}">
                <a16:creationId xmlns:a16="http://schemas.microsoft.com/office/drawing/2014/main" id="{BDCD2C51-C88B-4E61-8843-BFF457E107B6}"/>
              </a:ext>
            </a:extLst>
          </p:cNvPr>
          <p:cNvSpPr txBox="1">
            <a:spLocks/>
          </p:cNvSpPr>
          <p:nvPr/>
        </p:nvSpPr>
        <p:spPr bwMode="auto">
          <a:xfrm>
            <a:off x="1542899" y="6648527"/>
            <a:ext cx="2662301" cy="34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400" kern="0" dirty="0"/>
              <a:t>Massive Amount of Raw Data</a:t>
            </a:r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7CFAB140-4650-47D0-8A67-80BC680C42A2}"/>
              </a:ext>
            </a:extLst>
          </p:cNvPr>
          <p:cNvSpPr txBox="1">
            <a:spLocks/>
          </p:cNvSpPr>
          <p:nvPr/>
        </p:nvSpPr>
        <p:spPr bwMode="auto">
          <a:xfrm>
            <a:off x="1311669" y="6262819"/>
            <a:ext cx="3124760" cy="43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Image Folder Structure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5839B65-CA56-431F-8528-01CBED78CABB}"/>
              </a:ext>
            </a:extLst>
          </p:cNvPr>
          <p:cNvSpPr txBox="1"/>
          <p:nvPr/>
        </p:nvSpPr>
        <p:spPr>
          <a:xfrm>
            <a:off x="103889" y="4191705"/>
            <a:ext cx="366509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Metadata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transforming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folders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searchable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databases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44" name="Picture 2" descr="Sql Logo PNGs for Free Download">
            <a:extLst>
              <a:ext uri="{FF2B5EF4-FFF2-40B4-BE49-F238E27FC236}">
                <a16:creationId xmlns:a16="http://schemas.microsoft.com/office/drawing/2014/main" id="{ED0BE2C5-A25D-49C0-801E-3D2B763E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5" y="3468622"/>
            <a:ext cx="1248595" cy="83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A6FAAC1-015E-4302-BF27-7E9521882FCE}"/>
              </a:ext>
            </a:extLst>
          </p:cNvPr>
          <p:cNvSpPr txBox="1"/>
          <p:nvPr/>
        </p:nvSpPr>
        <p:spPr>
          <a:xfrm>
            <a:off x="4651921" y="1160600"/>
            <a:ext cx="366509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interactive web dashboard with Dash-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Plotly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efficient metadata filtering and visualization.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A518E1E-A68E-4E3D-A8A6-F9F55E0AA567}"/>
              </a:ext>
            </a:extLst>
          </p:cNvPr>
          <p:cNvCxnSpPr>
            <a:cxnSpLocks/>
          </p:cNvCxnSpPr>
          <p:nvPr/>
        </p:nvCxnSpPr>
        <p:spPr>
          <a:xfrm flipH="1">
            <a:off x="53321" y="5058643"/>
            <a:ext cx="351116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9E9162B-1345-4BEC-A42D-DD789E71363E}"/>
              </a:ext>
            </a:extLst>
          </p:cNvPr>
          <p:cNvCxnSpPr>
            <a:cxnSpLocks/>
          </p:cNvCxnSpPr>
          <p:nvPr/>
        </p:nvCxnSpPr>
        <p:spPr>
          <a:xfrm flipH="1">
            <a:off x="53321" y="3258443"/>
            <a:ext cx="351116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EA9B4C76-8D5F-4236-B9A0-58FA2D1929E3}"/>
              </a:ext>
            </a:extLst>
          </p:cNvPr>
          <p:cNvSpPr txBox="1"/>
          <p:nvPr/>
        </p:nvSpPr>
        <p:spPr>
          <a:xfrm>
            <a:off x="9154896" y="2781421"/>
            <a:ext cx="324036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matrix-based interactive image viewer for efficient large-scale image datasets.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FFDACCF-9D7F-4526-9DA1-3ADE586440C3}"/>
              </a:ext>
            </a:extLst>
          </p:cNvPr>
          <p:cNvSpPr txBox="1"/>
          <p:nvPr/>
        </p:nvSpPr>
        <p:spPr>
          <a:xfrm>
            <a:off x="9839402" y="537842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WETTER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9DBF6F2-55BC-4F60-9D11-E89D6600305F}"/>
              </a:ext>
            </a:extLst>
          </p:cNvPr>
          <p:cNvSpPr txBox="1"/>
          <p:nvPr/>
        </p:nvSpPr>
        <p:spPr>
          <a:xfrm>
            <a:off x="8928572" y="978711"/>
            <a:ext cx="331066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modular, adaptable image data framework.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A4C0BBC-181A-47CF-A3AF-081FBFF81B55}"/>
              </a:ext>
            </a:extLst>
          </p:cNvPr>
          <p:cNvCxnSpPr>
            <a:cxnSpLocks/>
          </p:cNvCxnSpPr>
          <p:nvPr/>
        </p:nvCxnSpPr>
        <p:spPr>
          <a:xfrm flipH="1">
            <a:off x="8688596" y="2151452"/>
            <a:ext cx="391297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Bogen 8">
            <a:extLst>
              <a:ext uri="{FF2B5EF4-FFF2-40B4-BE49-F238E27FC236}">
                <a16:creationId xmlns:a16="http://schemas.microsoft.com/office/drawing/2014/main" id="{EBCCF1F9-99C0-44DD-8FB3-63BBF3AEA685}"/>
              </a:ext>
            </a:extLst>
          </p:cNvPr>
          <p:cNvSpPr/>
          <p:nvPr/>
        </p:nvSpPr>
        <p:spPr>
          <a:xfrm>
            <a:off x="4001494" y="2175860"/>
            <a:ext cx="4821654" cy="4953840"/>
          </a:xfrm>
          <a:prstGeom prst="arc">
            <a:avLst>
              <a:gd name="adj1" fmla="val 8259537"/>
              <a:gd name="adj2" fmla="val 2954723"/>
            </a:avLst>
          </a:prstGeom>
          <a:noFill/>
          <a:ln w="50800" cmpd="sng">
            <a:solidFill>
              <a:schemeClr val="accent1">
                <a:alpha val="73000"/>
              </a:schemeClr>
            </a:solidFill>
            <a:prstDash val="sysDash"/>
            <a:headEnd type="diamond" w="med" len="med"/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07195 w 4821654"/>
                      <a:gd name="connsiteY0" fmla="*/ 4120463 h 4953840"/>
                      <a:gd name="connsiteX1" fmla="*/ 225123 w 4821654"/>
                      <a:gd name="connsiteY1" fmla="*/ 1431790 h 4953840"/>
                      <a:gd name="connsiteX2" fmla="*/ 2559961 w 4821654"/>
                      <a:gd name="connsiteY2" fmla="*/ 4744 h 4953840"/>
                      <a:gd name="connsiteX3" fmla="*/ 4701221 w 4821654"/>
                      <a:gd name="connsiteY3" fmla="*/ 1703838 h 4953840"/>
                      <a:gd name="connsiteX4" fmla="*/ 4008995 w 4821654"/>
                      <a:gd name="connsiteY4" fmla="*/ 4331383 h 4953840"/>
                      <a:gd name="connsiteX5" fmla="*/ 3721325 w 4821654"/>
                      <a:gd name="connsiteY5" fmla="*/ 3997580 h 4953840"/>
                      <a:gd name="connsiteX6" fmla="*/ 3369728 w 4821654"/>
                      <a:gd name="connsiteY6" fmla="*/ 3589598 h 4953840"/>
                      <a:gd name="connsiteX7" fmla="*/ 3082058 w 4821654"/>
                      <a:gd name="connsiteY7" fmla="*/ 3255794 h 4953840"/>
                      <a:gd name="connsiteX8" fmla="*/ 2730461 w 4821654"/>
                      <a:gd name="connsiteY8" fmla="*/ 2847813 h 4953840"/>
                      <a:gd name="connsiteX9" fmla="*/ 2410827 w 4821654"/>
                      <a:gd name="connsiteY9" fmla="*/ 2476920 h 4953840"/>
                      <a:gd name="connsiteX10" fmla="*/ 2050101 w 4821654"/>
                      <a:gd name="connsiteY10" fmla="*/ 2805629 h 4953840"/>
                      <a:gd name="connsiteX11" fmla="*/ 1707411 w 4821654"/>
                      <a:gd name="connsiteY11" fmla="*/ 3117902 h 4953840"/>
                      <a:gd name="connsiteX12" fmla="*/ 1328648 w 4821654"/>
                      <a:gd name="connsiteY12" fmla="*/ 3463046 h 4953840"/>
                      <a:gd name="connsiteX13" fmla="*/ 985958 w 4821654"/>
                      <a:gd name="connsiteY13" fmla="*/ 3775319 h 4953840"/>
                      <a:gd name="connsiteX14" fmla="*/ 607195 w 4821654"/>
                      <a:gd name="connsiteY14" fmla="*/ 4120463 h 4953840"/>
                      <a:gd name="connsiteX0" fmla="*/ 607195 w 4821654"/>
                      <a:gd name="connsiteY0" fmla="*/ 4120463 h 4953840"/>
                      <a:gd name="connsiteX1" fmla="*/ 225123 w 4821654"/>
                      <a:gd name="connsiteY1" fmla="*/ 1431790 h 4953840"/>
                      <a:gd name="connsiteX2" fmla="*/ 2559961 w 4821654"/>
                      <a:gd name="connsiteY2" fmla="*/ 4744 h 4953840"/>
                      <a:gd name="connsiteX3" fmla="*/ 4701221 w 4821654"/>
                      <a:gd name="connsiteY3" fmla="*/ 1703838 h 4953840"/>
                      <a:gd name="connsiteX4" fmla="*/ 4008995 w 4821654"/>
                      <a:gd name="connsiteY4" fmla="*/ 4331383 h 4953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1654" h="4953840" stroke="0" extrusionOk="0">
                        <a:moveTo>
                          <a:pt x="607195" y="4120463"/>
                        </a:moveTo>
                        <a:cubicBezTo>
                          <a:pt x="-93603" y="3343129"/>
                          <a:pt x="-256184" y="2354792"/>
                          <a:pt x="225123" y="1431790"/>
                        </a:cubicBezTo>
                        <a:cubicBezTo>
                          <a:pt x="864868" y="554542"/>
                          <a:pt x="1462494" y="-54869"/>
                          <a:pt x="2559961" y="4744"/>
                        </a:cubicBezTo>
                        <a:cubicBezTo>
                          <a:pt x="3380302" y="228217"/>
                          <a:pt x="4370783" y="864565"/>
                          <a:pt x="4701221" y="1703838"/>
                        </a:cubicBezTo>
                        <a:cubicBezTo>
                          <a:pt x="4925380" y="2601448"/>
                          <a:pt x="4846536" y="3731907"/>
                          <a:pt x="4008995" y="4331383"/>
                        </a:cubicBezTo>
                        <a:cubicBezTo>
                          <a:pt x="3920256" y="4241923"/>
                          <a:pt x="3867609" y="4123863"/>
                          <a:pt x="3721325" y="3997580"/>
                        </a:cubicBezTo>
                        <a:cubicBezTo>
                          <a:pt x="3575041" y="3871297"/>
                          <a:pt x="3579598" y="3757736"/>
                          <a:pt x="3369728" y="3589598"/>
                        </a:cubicBezTo>
                        <a:cubicBezTo>
                          <a:pt x="3159858" y="3421460"/>
                          <a:pt x="3153188" y="3313062"/>
                          <a:pt x="3082058" y="3255794"/>
                        </a:cubicBezTo>
                        <a:cubicBezTo>
                          <a:pt x="3010928" y="3198526"/>
                          <a:pt x="2892489" y="2941118"/>
                          <a:pt x="2730461" y="2847813"/>
                        </a:cubicBezTo>
                        <a:cubicBezTo>
                          <a:pt x="2568433" y="2754508"/>
                          <a:pt x="2547031" y="2575357"/>
                          <a:pt x="2410827" y="2476920"/>
                        </a:cubicBezTo>
                        <a:cubicBezTo>
                          <a:pt x="2297798" y="2633563"/>
                          <a:pt x="2117808" y="2734719"/>
                          <a:pt x="2050101" y="2805629"/>
                        </a:cubicBezTo>
                        <a:cubicBezTo>
                          <a:pt x="1982394" y="2876539"/>
                          <a:pt x="1815912" y="3009938"/>
                          <a:pt x="1707411" y="3117902"/>
                        </a:cubicBezTo>
                        <a:cubicBezTo>
                          <a:pt x="1598910" y="3225866"/>
                          <a:pt x="1485482" y="3275688"/>
                          <a:pt x="1328648" y="3463046"/>
                        </a:cubicBezTo>
                        <a:cubicBezTo>
                          <a:pt x="1171814" y="3650404"/>
                          <a:pt x="1094662" y="3630737"/>
                          <a:pt x="985958" y="3775319"/>
                        </a:cubicBezTo>
                        <a:cubicBezTo>
                          <a:pt x="877254" y="3919901"/>
                          <a:pt x="786215" y="3951330"/>
                          <a:pt x="607195" y="4120463"/>
                        </a:cubicBezTo>
                        <a:close/>
                      </a:path>
                      <a:path w="4821654" h="4953840" fill="none" extrusionOk="0">
                        <a:moveTo>
                          <a:pt x="607195" y="4120463"/>
                        </a:moveTo>
                        <a:cubicBezTo>
                          <a:pt x="-148489" y="3300602"/>
                          <a:pt x="-234794" y="2322328"/>
                          <a:pt x="225123" y="1431790"/>
                        </a:cubicBezTo>
                        <a:cubicBezTo>
                          <a:pt x="543175" y="303236"/>
                          <a:pt x="1579891" y="-191146"/>
                          <a:pt x="2559961" y="4744"/>
                        </a:cubicBezTo>
                        <a:cubicBezTo>
                          <a:pt x="3442036" y="127536"/>
                          <a:pt x="4335428" y="843910"/>
                          <a:pt x="4701221" y="1703838"/>
                        </a:cubicBezTo>
                        <a:cubicBezTo>
                          <a:pt x="5081405" y="2702457"/>
                          <a:pt x="4723308" y="3822439"/>
                          <a:pt x="4008995" y="433138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D4FBF1BC-4E65-438B-AB98-99A1BDE92A90}"/>
              </a:ext>
            </a:extLst>
          </p:cNvPr>
          <p:cNvCxnSpPr>
            <a:cxnSpLocks/>
          </p:cNvCxnSpPr>
          <p:nvPr/>
        </p:nvCxnSpPr>
        <p:spPr>
          <a:xfrm>
            <a:off x="8638295" y="388275"/>
            <a:ext cx="38756" cy="154465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00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4712D-0A90-498E-8209-9ABA58DD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know this problem… it’s just </a:t>
            </a:r>
            <a:r>
              <a:rPr lang="en-US" dirty="0" err="1"/>
              <a:t>toooooo</a:t>
            </a:r>
            <a:r>
              <a:rPr lang="en-US" dirty="0"/>
              <a:t> many images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8FDDC4-877A-4956-83C9-72F6BECA7A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A3840A4-5B6D-4161-B1D9-44BAB768F64D}"/>
              </a:ext>
            </a:extLst>
          </p:cNvPr>
          <p:cNvCxnSpPr>
            <a:cxnSpLocks/>
          </p:cNvCxnSpPr>
          <p:nvPr/>
        </p:nvCxnSpPr>
        <p:spPr>
          <a:xfrm flipH="1">
            <a:off x="5364683" y="3525974"/>
            <a:ext cx="708507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CFEDE83-EEFB-4B84-80C2-D7304DECA8AC}"/>
              </a:ext>
            </a:extLst>
          </p:cNvPr>
          <p:cNvCxnSpPr>
            <a:cxnSpLocks/>
          </p:cNvCxnSpPr>
          <p:nvPr/>
        </p:nvCxnSpPr>
        <p:spPr>
          <a:xfrm flipH="1">
            <a:off x="4294216" y="5130651"/>
            <a:ext cx="816400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12338F0-5476-49CE-BA46-2AC4E73BF889}"/>
              </a:ext>
            </a:extLst>
          </p:cNvPr>
          <p:cNvGrpSpPr/>
          <p:nvPr/>
        </p:nvGrpSpPr>
        <p:grpSpPr>
          <a:xfrm>
            <a:off x="5487813" y="1740208"/>
            <a:ext cx="3845206" cy="1258585"/>
            <a:chOff x="5220667" y="3690491"/>
            <a:chExt cx="7114400" cy="155249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85275A1-4F57-42FA-B0CE-8C5D9AE8C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667" y="36904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A75274B-4DED-430E-8DD5-C3E0918F5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067" y="38428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1B207E3-7144-483E-AC5E-A126900F8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467" y="39952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9530F79-0977-4957-AC0A-5CC728AB0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867" y="41476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409F2-9FF8-413A-B93B-5FB167C9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267" y="43000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E2BA2B-EC38-46F7-884E-209F8E70B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667" y="44524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C591E3AA-84BE-49DE-A357-549559929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067" y="46048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0" name="Inhaltsplatzhalter 5">
            <a:extLst>
              <a:ext uri="{FF2B5EF4-FFF2-40B4-BE49-F238E27FC236}">
                <a16:creationId xmlns:a16="http://schemas.microsoft.com/office/drawing/2014/main" id="{D2179E6D-C4F3-47F0-AD61-707915A7B1BA}"/>
              </a:ext>
            </a:extLst>
          </p:cNvPr>
          <p:cNvSpPr txBox="1">
            <a:spLocks/>
          </p:cNvSpPr>
          <p:nvPr/>
        </p:nvSpPr>
        <p:spPr bwMode="auto">
          <a:xfrm>
            <a:off x="370292" y="1876198"/>
            <a:ext cx="4832250" cy="105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From tens to billions of images</a:t>
            </a:r>
          </a:p>
          <a:p>
            <a:r>
              <a:rPr lang="en-US" kern="0" dirty="0"/>
              <a:t>In all shapes, colors, and formats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F8BAD6-A386-49E5-99D3-0FBA944F6704}"/>
              </a:ext>
            </a:extLst>
          </p:cNvPr>
          <p:cNvGrpSpPr/>
          <p:nvPr/>
        </p:nvGrpSpPr>
        <p:grpSpPr>
          <a:xfrm>
            <a:off x="11054593" y="1475921"/>
            <a:ext cx="1546982" cy="1601140"/>
            <a:chOff x="11037737" y="1040167"/>
            <a:chExt cx="1546982" cy="1601140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EE4B0EC8-D38D-40F5-AD30-EB1F06700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30" r="20547"/>
            <a:stretch/>
          </p:blipFill>
          <p:spPr>
            <a:xfrm rot="5400000">
              <a:off x="11010658" y="1067246"/>
              <a:ext cx="1296340" cy="1242182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A80D4536-ACA1-4289-A186-BC84337D0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30" r="20547"/>
            <a:stretch/>
          </p:blipFill>
          <p:spPr>
            <a:xfrm rot="5400000">
              <a:off x="11163058" y="1219646"/>
              <a:ext cx="1296340" cy="1242182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FA2B2E-A57B-4E7B-870B-801603ABE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30" r="20547"/>
            <a:stretch/>
          </p:blipFill>
          <p:spPr>
            <a:xfrm rot="5400000">
              <a:off x="11315458" y="1372046"/>
              <a:ext cx="1296340" cy="1242182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2E1C294-045F-4723-A658-DC4351F305A0}"/>
              </a:ext>
            </a:extLst>
          </p:cNvPr>
          <p:cNvGrpSpPr/>
          <p:nvPr/>
        </p:nvGrpSpPr>
        <p:grpSpPr>
          <a:xfrm>
            <a:off x="9805884" y="1396503"/>
            <a:ext cx="1033469" cy="1773750"/>
            <a:chOff x="10086637" y="1065332"/>
            <a:chExt cx="1033469" cy="177375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9A97DC5-01F1-474D-82C2-CBA94335A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86637" y="1065332"/>
              <a:ext cx="728669" cy="1468950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4BDDBAC5-0CB7-471B-86CC-CAF38FFEF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9037" y="1217732"/>
              <a:ext cx="728669" cy="1468950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4321A00A-22BB-44BD-B368-084B40C39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1437" y="1370132"/>
              <a:ext cx="728669" cy="1468950"/>
            </a:xfrm>
            <a:prstGeom prst="rect">
              <a:avLst/>
            </a:prstGeom>
          </p:spPr>
        </p:pic>
      </p:grpSp>
      <p:sp>
        <p:nvSpPr>
          <p:cNvPr id="37" name="Inhaltsplatzhalter 5">
            <a:extLst>
              <a:ext uri="{FF2B5EF4-FFF2-40B4-BE49-F238E27FC236}">
                <a16:creationId xmlns:a16="http://schemas.microsoft.com/office/drawing/2014/main" id="{AB4C767C-1A65-421D-8886-201ABA08633E}"/>
              </a:ext>
            </a:extLst>
          </p:cNvPr>
          <p:cNvSpPr txBox="1">
            <a:spLocks/>
          </p:cNvSpPr>
          <p:nvPr/>
        </p:nvSpPr>
        <p:spPr bwMode="auto">
          <a:xfrm>
            <a:off x="327724" y="3690491"/>
            <a:ext cx="7983908" cy="91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From megabytes to terabytes — only IT is the limit</a:t>
            </a:r>
          </a:p>
          <a:p>
            <a:r>
              <a:rPr lang="en-US" kern="0" dirty="0"/>
              <a:t>Still often stored in folders, manually named and browsed</a:t>
            </a:r>
          </a:p>
        </p:txBody>
      </p:sp>
      <p:sp>
        <p:nvSpPr>
          <p:cNvPr id="38" name="Inhaltsplatzhalter 5">
            <a:extLst>
              <a:ext uri="{FF2B5EF4-FFF2-40B4-BE49-F238E27FC236}">
                <a16:creationId xmlns:a16="http://schemas.microsoft.com/office/drawing/2014/main" id="{1002FA5F-9B39-4C5D-89EE-E01AF6A84B25}"/>
              </a:ext>
            </a:extLst>
          </p:cNvPr>
          <p:cNvSpPr txBox="1">
            <a:spLocks/>
          </p:cNvSpPr>
          <p:nvPr/>
        </p:nvSpPr>
        <p:spPr bwMode="auto">
          <a:xfrm>
            <a:off x="336761" y="5275470"/>
            <a:ext cx="4857428" cy="191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… and most of us still use:</a:t>
            </a:r>
          </a:p>
          <a:p>
            <a:pPr lvl="1"/>
            <a:r>
              <a:rPr lang="en-US" kern="0" dirty="0"/>
              <a:t>Standard image viewers</a:t>
            </a:r>
          </a:p>
          <a:p>
            <a:pPr lvl="1"/>
            <a:r>
              <a:rPr lang="en-US" kern="0" dirty="0"/>
              <a:t>File explorers</a:t>
            </a:r>
          </a:p>
          <a:p>
            <a:pPr lvl="1"/>
            <a:r>
              <a:rPr lang="en-US" kern="0" dirty="0"/>
              <a:t>Custom scripts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0C25848E-C2A3-48C6-8CEB-421B8379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027" y="3650118"/>
            <a:ext cx="600902" cy="6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B55E5AE9-33D8-461E-B151-05EC9D4F2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87" y="5417489"/>
            <a:ext cx="546300" cy="54387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ImageJ Logo">
            <a:extLst>
              <a:ext uri="{FF2B5EF4-FFF2-40B4-BE49-F238E27FC236}">
                <a16:creationId xmlns:a16="http://schemas.microsoft.com/office/drawing/2014/main" id="{8CDDB443-5ADA-4928-B3A3-402BBD2E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450" y="5961362"/>
            <a:ext cx="554593" cy="55459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1D7B3168-6DAF-4CC0-AE7E-0C3858E5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595" y="5333369"/>
            <a:ext cx="552625" cy="520118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3405169C-D8FB-40B2-B250-539DFD1F3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262" y="5608372"/>
            <a:ext cx="884331" cy="83231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7285E2E5-6FA4-49B0-A381-14FEE71327DE}"/>
              </a:ext>
            </a:extLst>
          </p:cNvPr>
          <p:cNvSpPr txBox="1"/>
          <p:nvPr/>
        </p:nvSpPr>
        <p:spPr>
          <a:xfrm>
            <a:off x="11168935" y="6016149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IrfanView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7931C84-6315-4F4E-80E2-4A8D7CCEB483}"/>
              </a:ext>
            </a:extLst>
          </p:cNvPr>
          <p:cNvSpPr txBox="1"/>
          <p:nvPr/>
        </p:nvSpPr>
        <p:spPr>
          <a:xfrm>
            <a:off x="8162939" y="654423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ImageJ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38215D1-0012-40D3-8644-C0DCCDB42115}"/>
              </a:ext>
            </a:extLst>
          </p:cNvPr>
          <p:cNvSpPr txBox="1"/>
          <p:nvPr/>
        </p:nvSpPr>
        <p:spPr>
          <a:xfrm>
            <a:off x="10170262" y="64502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13FC6D8-8943-4AC3-853B-5947BD55EAE8}"/>
              </a:ext>
            </a:extLst>
          </p:cNvPr>
          <p:cNvSpPr txBox="1"/>
          <p:nvPr/>
        </p:nvSpPr>
        <p:spPr>
          <a:xfrm>
            <a:off x="9076874" y="58630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Python</a:t>
            </a:r>
          </a:p>
        </p:txBody>
      </p:sp>
      <p:pic>
        <p:nvPicPr>
          <p:cNvPr id="50" name="Picture 20">
            <a:extLst>
              <a:ext uri="{FF2B5EF4-FFF2-40B4-BE49-F238E27FC236}">
                <a16:creationId xmlns:a16="http://schemas.microsoft.com/office/drawing/2014/main" id="{78D37801-B9F6-46B8-8D2C-A317503EC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2" t="31072" r="30099" b="29234"/>
          <a:stretch/>
        </p:blipFill>
        <p:spPr bwMode="auto">
          <a:xfrm>
            <a:off x="7096619" y="5331307"/>
            <a:ext cx="684102" cy="70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FCC7D310-27BF-4E7B-B97B-556D54107981}"/>
              </a:ext>
            </a:extLst>
          </p:cNvPr>
          <p:cNvSpPr txBox="1"/>
          <p:nvPr/>
        </p:nvSpPr>
        <p:spPr>
          <a:xfrm>
            <a:off x="6490342" y="590782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Microsoft Fotos</a:t>
            </a:r>
          </a:p>
        </p:txBody>
      </p:sp>
      <p:pic>
        <p:nvPicPr>
          <p:cNvPr id="52" name="Picture 10" descr="Places folder ubuntu Icon | FS Ubuntu ...">
            <a:extLst>
              <a:ext uri="{FF2B5EF4-FFF2-40B4-BE49-F238E27FC236}">
                <a16:creationId xmlns:a16="http://schemas.microsoft.com/office/drawing/2014/main" id="{C09FDEAA-485D-4F79-AC37-EAE82877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640" y="4285842"/>
            <a:ext cx="711267" cy="71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Finder (Mac) – Wikipedia">
            <a:extLst>
              <a:ext uri="{FF2B5EF4-FFF2-40B4-BE49-F238E27FC236}">
                <a16:creationId xmlns:a16="http://schemas.microsoft.com/office/drawing/2014/main" id="{DE3F67AE-1A9C-44A1-A4C6-C5C5D869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18" y="4008372"/>
            <a:ext cx="552626" cy="52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102B2E71-546A-44B0-B5BA-CC4169B6A1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114" y="3583757"/>
            <a:ext cx="734317" cy="645553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45A1E8FE-784C-488D-9729-2944BE9EDA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23900" y="3613009"/>
            <a:ext cx="734317" cy="729998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DE424CA8-0E13-4FF3-8685-5340E08033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10436" y="4036481"/>
            <a:ext cx="541611" cy="691239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D5C20682-F0EA-4A98-A077-E52B31B79439}"/>
              </a:ext>
            </a:extLst>
          </p:cNvPr>
          <p:cNvSpPr txBox="1"/>
          <p:nvPr/>
        </p:nvSpPr>
        <p:spPr>
          <a:xfrm>
            <a:off x="10002548" y="4208796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Laptop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3B878F4-6113-423F-B192-186DBE62772D}"/>
              </a:ext>
            </a:extLst>
          </p:cNvPr>
          <p:cNvSpPr txBox="1"/>
          <p:nvPr/>
        </p:nvSpPr>
        <p:spPr>
          <a:xfrm>
            <a:off x="11461022" y="4321740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File Server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8A706B1-AB2D-4B68-AB20-C8EFDE612371}"/>
              </a:ext>
            </a:extLst>
          </p:cNvPr>
          <p:cNvSpPr txBox="1"/>
          <p:nvPr/>
        </p:nvSpPr>
        <p:spPr>
          <a:xfrm>
            <a:off x="10558093" y="4669855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External HDD</a:t>
            </a:r>
          </a:p>
        </p:txBody>
      </p:sp>
    </p:spTree>
    <p:extLst>
      <p:ext uri="{BB962C8B-B14F-4D97-AF65-F5344CB8AC3E}">
        <p14:creationId xmlns:p14="http://schemas.microsoft.com/office/powerpoint/2010/main" val="223168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547DD8A-1EFA-4FF1-A024-33F80E835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0" t="15999"/>
          <a:stretch/>
        </p:blipFill>
        <p:spPr>
          <a:xfrm>
            <a:off x="9542457" y="4632887"/>
            <a:ext cx="2205959" cy="12934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434712D-0A90-498E-8209-9ABA58DD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Chaos to Insight – What’s really missing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8FDDC4-877A-4956-83C9-72F6BECA7A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A27CEA-8AC5-4824-B4EB-B917BC46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674" y="1565476"/>
            <a:ext cx="7522409" cy="4997036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Images are opened manually or in bulk. No way to prefilter.</a:t>
            </a:r>
          </a:p>
          <a:p>
            <a:pPr marL="0" indent="0">
              <a:spcBef>
                <a:spcPts val="800"/>
              </a:spcBef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800"/>
              </a:spcBef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Often incomplete, missing, or not connected to the image file.</a:t>
            </a:r>
          </a:p>
          <a:p>
            <a:pPr marL="0" indent="0">
              <a:spcBef>
                <a:spcPts val="800"/>
              </a:spcBef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800"/>
              </a:spcBef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Viewers, scripts, notebooks — but nothing unified.</a:t>
            </a:r>
          </a:p>
          <a:p>
            <a:pPr marL="0" indent="0">
              <a:spcBef>
                <a:spcPts val="800"/>
              </a:spcBef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800"/>
              </a:spcBef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Tools work for one dataset — but not for 30,000 files across 10 sets.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4E36DEA-B3FB-4C10-95CF-083A50F3FC7B}"/>
              </a:ext>
            </a:extLst>
          </p:cNvPr>
          <p:cNvSpPr txBox="1"/>
          <p:nvPr/>
        </p:nvSpPr>
        <p:spPr>
          <a:xfrm>
            <a:off x="2186539" y="6066755"/>
            <a:ext cx="6778544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dataset is a small universe — containing tens of thousands of frames and multiple GBs of raw data.</a:t>
            </a:r>
            <a:endParaRPr lang="de-DE" sz="2000" dirty="0"/>
          </a:p>
        </p:txBody>
      </p:sp>
      <p:sp>
        <p:nvSpPr>
          <p:cNvPr id="27" name="Inhaltsplatzhalter 5">
            <a:extLst>
              <a:ext uri="{FF2B5EF4-FFF2-40B4-BE49-F238E27FC236}">
                <a16:creationId xmlns:a16="http://schemas.microsoft.com/office/drawing/2014/main" id="{EBDBFDB5-C388-4AF0-B6E8-52967EF2A443}"/>
              </a:ext>
            </a:extLst>
          </p:cNvPr>
          <p:cNvSpPr txBox="1">
            <a:spLocks/>
          </p:cNvSpPr>
          <p:nvPr/>
        </p:nvSpPr>
        <p:spPr bwMode="auto">
          <a:xfrm>
            <a:off x="959327" y="1207998"/>
            <a:ext cx="5451161" cy="182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Missing preselection: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Metadata chaos:</a:t>
            </a:r>
          </a:p>
          <a:p>
            <a:pPr marL="0" indent="0">
              <a:buNone/>
            </a:pPr>
            <a:endParaRPr lang="en-US" dirty="0"/>
          </a:p>
          <a:p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central visualization:</a:t>
            </a:r>
          </a:p>
          <a:p>
            <a:pPr marL="0" indent="0">
              <a:buNone/>
            </a:pP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scaling beyond one set:</a:t>
            </a:r>
            <a:endParaRPr lang="de-DE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5D6F05-6C2E-485E-8446-2CD8408D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677" y="1101103"/>
            <a:ext cx="2160241" cy="138505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EA4DC07-0892-4C20-BDF4-1ECAED3FFE3E}"/>
              </a:ext>
            </a:extLst>
          </p:cNvPr>
          <p:cNvGrpSpPr/>
          <p:nvPr/>
        </p:nvGrpSpPr>
        <p:grpSpPr>
          <a:xfrm>
            <a:off x="10355287" y="3110503"/>
            <a:ext cx="1800200" cy="1385050"/>
            <a:chOff x="9841387" y="3546475"/>
            <a:chExt cx="2160240" cy="1800200"/>
          </a:xfrm>
        </p:grpSpPr>
        <p:sp>
          <p:nvSpPr>
            <p:cNvPr id="10" name="Wolke 9">
              <a:extLst>
                <a:ext uri="{FF2B5EF4-FFF2-40B4-BE49-F238E27FC236}">
                  <a16:creationId xmlns:a16="http://schemas.microsoft.com/office/drawing/2014/main" id="{09C34C48-1F97-444F-BCA3-F5340A10BC9C}"/>
                </a:ext>
              </a:extLst>
            </p:cNvPr>
            <p:cNvSpPr/>
            <p:nvPr/>
          </p:nvSpPr>
          <p:spPr>
            <a:xfrm>
              <a:off x="9841387" y="3546475"/>
              <a:ext cx="2160240" cy="18002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CFBB73C5-93BC-43CD-9DD2-7301FB6CC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1988" y="4498203"/>
              <a:ext cx="539259" cy="536863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44ED245-762A-409F-9B2D-2F31898EB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7786" y="4246517"/>
              <a:ext cx="578614" cy="578614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J Logo">
              <a:extLst>
                <a:ext uri="{FF2B5EF4-FFF2-40B4-BE49-F238E27FC236}">
                  <a16:creationId xmlns:a16="http://schemas.microsoft.com/office/drawing/2014/main" id="{5FB5B0EC-3A51-4661-9DD9-C346BF4E0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7291" y="3888251"/>
              <a:ext cx="716532" cy="716532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63179655-760A-4E42-A457-5C8F06188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5676" y="3866051"/>
              <a:ext cx="552625" cy="520118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AutoShape 2" descr="Image of ">
            <a:extLst>
              <a:ext uri="{FF2B5EF4-FFF2-40B4-BE49-F238E27FC236}">
                <a16:creationId xmlns:a16="http://schemas.microsoft.com/office/drawing/2014/main" id="{7B829080-7FF5-429A-8A78-B4740E4BC1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8388" y="3394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88EFC8-B5CF-4457-A73D-30C2A3B45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5640" y="2581676"/>
            <a:ext cx="740064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7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74E31-F120-41B1-B6AF-AFBE2561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536" y="422186"/>
            <a:ext cx="9009763" cy="592720"/>
          </a:xfrm>
        </p:spPr>
        <p:txBody>
          <a:bodyPr/>
          <a:lstStyle/>
          <a:p>
            <a:r>
              <a:rPr lang="de-DE" dirty="0"/>
              <a:t>DAMPF (</a:t>
            </a:r>
            <a:r>
              <a:rPr lang="de-DE" b="1" u="sng" dirty="0"/>
              <a:t>D</a:t>
            </a:r>
            <a:r>
              <a:rPr lang="en-US" dirty="0" err="1"/>
              <a:t>ata</a:t>
            </a:r>
            <a:r>
              <a:rPr lang="en-US" dirty="0"/>
              <a:t> </a:t>
            </a:r>
            <a:r>
              <a:rPr lang="en-US" b="1" u="sng" dirty="0"/>
              <a:t>A</a:t>
            </a:r>
            <a:r>
              <a:rPr lang="en-US" dirty="0"/>
              <a:t>ggregation &amp; </a:t>
            </a:r>
            <a:r>
              <a:rPr lang="en-US" b="1" u="sng" dirty="0"/>
              <a:t>M</a:t>
            </a:r>
            <a:r>
              <a:rPr lang="en-US" dirty="0"/>
              <a:t>odular </a:t>
            </a:r>
            <a:r>
              <a:rPr lang="en-US" b="1" u="sng" dirty="0"/>
              <a:t>P</a:t>
            </a:r>
            <a:r>
              <a:rPr lang="en-US" dirty="0"/>
              <a:t>rocessing </a:t>
            </a:r>
            <a:r>
              <a:rPr lang="en-US" b="1" u="sng" dirty="0"/>
              <a:t>F</a:t>
            </a:r>
            <a:r>
              <a:rPr lang="en-US" dirty="0"/>
              <a:t>ramework)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A27DD9-BA80-43BA-ABCF-2ABE60173C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E583E53-4963-4F92-A5D7-CED0B38A2DB9}"/>
              </a:ext>
            </a:extLst>
          </p:cNvPr>
          <p:cNvSpPr txBox="1"/>
          <p:nvPr/>
        </p:nvSpPr>
        <p:spPr>
          <a:xfrm>
            <a:off x="71064" y="5856210"/>
            <a:ext cx="464267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DAMPF: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Metadata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transforming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folders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searchable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databases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934A29-5BAC-4A33-90D1-131668A6C94A}"/>
              </a:ext>
            </a:extLst>
          </p:cNvPr>
          <p:cNvSpPr txBox="1"/>
          <p:nvPr/>
        </p:nvSpPr>
        <p:spPr>
          <a:xfrm>
            <a:off x="11550681" y="24009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Length</a:t>
            </a:r>
            <a:endParaRPr lang="de-DE" dirty="0"/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9C1BA3A-AA21-40CB-A8D0-D4724DE26640}"/>
              </a:ext>
            </a:extLst>
          </p:cNvPr>
          <p:cNvGrpSpPr/>
          <p:nvPr/>
        </p:nvGrpSpPr>
        <p:grpSpPr>
          <a:xfrm>
            <a:off x="8730590" y="3656708"/>
            <a:ext cx="3764894" cy="1495266"/>
            <a:chOff x="4994194" y="4428168"/>
            <a:chExt cx="4932635" cy="1846325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BCD2CDC-0238-4818-90BF-6891111EAE4F}"/>
                </a:ext>
              </a:extLst>
            </p:cNvPr>
            <p:cNvSpPr txBox="1"/>
            <p:nvPr/>
          </p:nvSpPr>
          <p:spPr>
            <a:xfrm>
              <a:off x="4994194" y="4431107"/>
              <a:ext cx="1317245" cy="45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Position</a:t>
              </a: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725A87F-F646-40A8-BBA7-63550B52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4194" y="4914627"/>
              <a:ext cx="4932635" cy="1359866"/>
            </a:xfrm>
            <a:prstGeom prst="rect">
              <a:avLst/>
            </a:prstGeom>
          </p:spPr>
        </p:pic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AC3EDDBC-0C7C-44B8-87C7-26852BE819DA}"/>
                </a:ext>
              </a:extLst>
            </p:cNvPr>
            <p:cNvCxnSpPr>
              <a:cxnSpLocks/>
            </p:cNvCxnSpPr>
            <p:nvPr/>
          </p:nvCxnSpPr>
          <p:spPr>
            <a:xfrm>
              <a:off x="6254179" y="4428168"/>
              <a:ext cx="0" cy="6697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9C5B31B-1C4C-4E08-8541-E4796F2D36D4}"/>
                </a:ext>
              </a:extLst>
            </p:cNvPr>
            <p:cNvCxnSpPr>
              <a:cxnSpLocks/>
            </p:cNvCxnSpPr>
            <p:nvPr/>
          </p:nvCxnSpPr>
          <p:spPr>
            <a:xfrm>
              <a:off x="6428804" y="4428168"/>
              <a:ext cx="0" cy="6697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A5F8C4A3-813A-450E-BB6E-93BE59E05455}"/>
                </a:ext>
              </a:extLst>
            </p:cNvPr>
            <p:cNvCxnSpPr>
              <a:cxnSpLocks/>
            </p:cNvCxnSpPr>
            <p:nvPr/>
          </p:nvCxnSpPr>
          <p:spPr>
            <a:xfrm>
              <a:off x="6616377" y="4428168"/>
              <a:ext cx="0" cy="6697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34D29F31-9C65-4570-93DD-85040DFA6569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01" y="4428168"/>
              <a:ext cx="0" cy="6697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32A7DA63-3534-4A59-A549-F5AC9287183C}"/>
                </a:ext>
              </a:extLst>
            </p:cNvPr>
            <p:cNvCxnSpPr>
              <a:cxnSpLocks/>
            </p:cNvCxnSpPr>
            <p:nvPr/>
          </p:nvCxnSpPr>
          <p:spPr>
            <a:xfrm>
              <a:off x="7039917" y="4428168"/>
              <a:ext cx="0" cy="6697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58EB8D3-8099-42BA-A52F-8173DCEF6D8F}"/>
              </a:ext>
            </a:extLst>
          </p:cNvPr>
          <p:cNvGrpSpPr/>
          <p:nvPr/>
        </p:nvGrpSpPr>
        <p:grpSpPr>
          <a:xfrm>
            <a:off x="8536796" y="1115013"/>
            <a:ext cx="3083183" cy="1452346"/>
            <a:chOff x="7954633" y="1118121"/>
            <a:chExt cx="3840776" cy="1809213"/>
          </a:xfrm>
        </p:grpSpPr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41C2FDEB-43B1-458C-8CCC-CD98AFA00D43}"/>
                </a:ext>
              </a:extLst>
            </p:cNvPr>
            <p:cNvCxnSpPr>
              <a:cxnSpLocks/>
            </p:cNvCxnSpPr>
            <p:nvPr/>
          </p:nvCxnSpPr>
          <p:spPr>
            <a:xfrm>
              <a:off x="8669012" y="2906767"/>
              <a:ext cx="2903972" cy="2056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33142B7-3010-4D4D-83C8-003CB2F7C066}"/>
                </a:ext>
              </a:extLst>
            </p:cNvPr>
            <p:cNvCxnSpPr>
              <a:cxnSpLocks/>
            </p:cNvCxnSpPr>
            <p:nvPr/>
          </p:nvCxnSpPr>
          <p:spPr>
            <a:xfrm>
              <a:off x="11789008" y="1462951"/>
              <a:ext cx="6401" cy="912436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34D67699-305F-495D-B0E0-308EF9477C0B}"/>
                </a:ext>
              </a:extLst>
            </p:cNvPr>
            <p:cNvGrpSpPr/>
            <p:nvPr/>
          </p:nvGrpSpPr>
          <p:grpSpPr>
            <a:xfrm rot="16200000">
              <a:off x="9022358" y="50396"/>
              <a:ext cx="1590439" cy="3725889"/>
              <a:chOff x="9159635" y="434186"/>
              <a:chExt cx="1590439" cy="3725889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25C8B6FF-9F22-43E2-8CAB-880DEF4EF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59635" y="953852"/>
                <a:ext cx="1590439" cy="3206223"/>
              </a:xfrm>
              <a:prstGeom prst="rect">
                <a:avLst/>
              </a:prstGeom>
            </p:spPr>
          </p:pic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3D746444-08F7-4CA7-9ED6-C8714E23B96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8519617" y="1999244"/>
                <a:ext cx="3666708" cy="536592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62919902-BE8D-49AE-A715-DD3D76F4E6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14408" y="1967446"/>
                <a:ext cx="3544339" cy="47782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33B7619E-EA16-4625-B0F1-59FDE9A43DB5}"/>
              </a:ext>
            </a:extLst>
          </p:cNvPr>
          <p:cNvSpPr txBox="1"/>
          <p:nvPr/>
        </p:nvSpPr>
        <p:spPr>
          <a:xfrm>
            <a:off x="11720913" y="155318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Width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E3700BD-8F66-474E-BDFE-A03106AAFEE8}"/>
              </a:ext>
            </a:extLst>
          </p:cNvPr>
          <p:cNvSpPr txBox="1"/>
          <p:nvPr/>
        </p:nvSpPr>
        <p:spPr>
          <a:xfrm>
            <a:off x="8088426" y="1513628"/>
            <a:ext cx="774571" cy="3357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Angle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FD413B-5C42-4263-B1E5-D0F35A96F647}"/>
              </a:ext>
            </a:extLst>
          </p:cNvPr>
          <p:cNvGrpSpPr/>
          <p:nvPr/>
        </p:nvGrpSpPr>
        <p:grpSpPr>
          <a:xfrm>
            <a:off x="5368696" y="4372109"/>
            <a:ext cx="2158896" cy="1484101"/>
            <a:chOff x="5345184" y="4582653"/>
            <a:chExt cx="2158896" cy="148410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7B83841-56BA-4764-89A5-7D3101E512ED}"/>
                </a:ext>
              </a:extLst>
            </p:cNvPr>
            <p:cNvSpPr/>
            <p:nvPr/>
          </p:nvSpPr>
          <p:spPr>
            <a:xfrm>
              <a:off x="5345184" y="4582653"/>
              <a:ext cx="2158896" cy="148410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6" name="Picture 2" descr="Sql Logo PNGs for Free Download">
              <a:extLst>
                <a:ext uri="{FF2B5EF4-FFF2-40B4-BE49-F238E27FC236}">
                  <a16:creationId xmlns:a16="http://schemas.microsoft.com/office/drawing/2014/main" id="{307C358F-F16A-4821-8894-77BF4CA47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498" y="4625312"/>
              <a:ext cx="2107382" cy="140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F6829003-03FC-4834-AA92-2A364D8F1DB8}"/>
              </a:ext>
            </a:extLst>
          </p:cNvPr>
          <p:cNvSpPr txBox="1"/>
          <p:nvPr/>
        </p:nvSpPr>
        <p:spPr>
          <a:xfrm>
            <a:off x="5075992" y="5947298"/>
            <a:ext cx="286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Structured SQL </a:t>
            </a:r>
            <a:r>
              <a:rPr lang="de-DE" dirty="0" err="1"/>
              <a:t>Metadata</a:t>
            </a:r>
            <a:r>
              <a:rPr lang="de-DE" dirty="0"/>
              <a:t>“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D235497-F278-4A31-838A-585A1B7B6178}"/>
              </a:ext>
            </a:extLst>
          </p:cNvPr>
          <p:cNvGrpSpPr/>
          <p:nvPr/>
        </p:nvGrpSpPr>
        <p:grpSpPr>
          <a:xfrm>
            <a:off x="3447634" y="1366874"/>
            <a:ext cx="3003435" cy="983063"/>
            <a:chOff x="5220667" y="3690491"/>
            <a:chExt cx="7114400" cy="1552495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400CB5FF-81B2-426C-8484-7F4250AF4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667" y="36904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5943F9C7-B887-4086-A8C3-7D609872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067" y="38428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1B88CEA5-2FB2-42CB-872D-A8523B614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467" y="39952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52C65B7B-8319-4214-BD56-CC94F63F9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867" y="41476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4418CDEB-E232-4929-9192-DF53F82A5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267" y="43000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CCBAC1B-4241-43E5-A548-739C7E70B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667" y="44524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AAF5FE4F-342D-4D65-B2DF-757387FE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067" y="4604891"/>
              <a:ext cx="6200000" cy="638095"/>
            </a:xfrm>
            <a:prstGeom prst="rect">
              <a:avLst/>
            </a:prstGeom>
            <a:ln w="38100" cap="sq">
              <a:solidFill>
                <a:schemeClr val="accent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47" name="Picture 4">
            <a:extLst>
              <a:ext uri="{FF2B5EF4-FFF2-40B4-BE49-F238E27FC236}">
                <a16:creationId xmlns:a16="http://schemas.microsoft.com/office/drawing/2014/main" id="{CDBF3B18-C34E-4C07-9EA4-3DB07B2BE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933" y="1318629"/>
            <a:ext cx="451947" cy="451947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0355709-9E1B-4D2C-952D-4AD9F3AF8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0084" y="1281367"/>
            <a:ext cx="535440" cy="53229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1ECB6746-C696-4E13-B5C7-AF087649B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4" y="3916614"/>
            <a:ext cx="4324386" cy="1554235"/>
          </a:xfrm>
        </p:spPr>
        <p:txBody>
          <a:bodyPr/>
          <a:lstStyle/>
          <a:p>
            <a:r>
              <a:rPr lang="de-DE" sz="1800" dirty="0"/>
              <a:t>Min, Max, Mean </a:t>
            </a:r>
            <a:r>
              <a:rPr lang="de-DE" sz="1800" dirty="0" err="1"/>
              <a:t>Intensity</a:t>
            </a:r>
            <a:endParaRPr lang="de-DE" sz="1800" dirty="0"/>
          </a:p>
          <a:p>
            <a:r>
              <a:rPr lang="de-DE" sz="1800" dirty="0" err="1"/>
              <a:t>Laplacian</a:t>
            </a:r>
            <a:r>
              <a:rPr lang="de-DE" sz="1800" dirty="0"/>
              <a:t> („Noise“)</a:t>
            </a:r>
          </a:p>
          <a:p>
            <a:r>
              <a:rPr lang="de-DE" sz="1800" dirty="0"/>
              <a:t>Self-</a:t>
            </a:r>
            <a:r>
              <a:rPr lang="de-DE" sz="1800" dirty="0" err="1"/>
              <a:t>similarity</a:t>
            </a:r>
            <a:r>
              <a:rPr lang="de-DE" sz="1800" dirty="0"/>
              <a:t> (auto-</a:t>
            </a:r>
            <a:r>
              <a:rPr lang="de-DE" sz="1800" dirty="0" err="1"/>
              <a:t>correlation</a:t>
            </a:r>
            <a:r>
              <a:rPr lang="de-DE" sz="1800" dirty="0"/>
              <a:t>)</a:t>
            </a:r>
          </a:p>
          <a:p>
            <a:r>
              <a:rPr lang="de-DE" sz="1800" dirty="0"/>
              <a:t>Date / Time</a:t>
            </a:r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6EF462FA-C34E-44BA-A402-699EB02F3C47}"/>
              </a:ext>
            </a:extLst>
          </p:cNvPr>
          <p:cNvSpPr txBox="1">
            <a:spLocks/>
          </p:cNvSpPr>
          <p:nvPr/>
        </p:nvSpPr>
        <p:spPr bwMode="auto">
          <a:xfrm>
            <a:off x="8749059" y="5258707"/>
            <a:ext cx="2930249" cy="198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it-IT" sz="1800" kern="0" dirty="0" err="1"/>
              <a:t>Experimental</a:t>
            </a:r>
            <a:r>
              <a:rPr lang="it-IT" sz="1800" kern="0" dirty="0"/>
              <a:t> </a:t>
            </a:r>
            <a:r>
              <a:rPr lang="it-IT" sz="1800" kern="0" dirty="0" err="1"/>
              <a:t>Conditions</a:t>
            </a:r>
            <a:r>
              <a:rPr lang="it-IT" sz="1800" kern="0" dirty="0"/>
              <a:t>:</a:t>
            </a:r>
            <a:endParaRPr lang="en-US" sz="1800" kern="0" dirty="0"/>
          </a:p>
          <a:p>
            <a:r>
              <a:rPr lang="de-DE" sz="1800" kern="0" dirty="0" err="1"/>
              <a:t>Voltage</a:t>
            </a:r>
            <a:endParaRPr lang="de-DE" sz="1800" kern="0" dirty="0"/>
          </a:p>
          <a:p>
            <a:r>
              <a:rPr lang="de-DE" sz="1800" kern="0" dirty="0" err="1"/>
              <a:t>Current</a:t>
            </a:r>
            <a:endParaRPr lang="de-DE" sz="1800" kern="0" dirty="0"/>
          </a:p>
          <a:p>
            <a:r>
              <a:rPr lang="de-DE" sz="1800" kern="0" dirty="0"/>
              <a:t>Gas </a:t>
            </a:r>
            <a:r>
              <a:rPr lang="de-DE" sz="1800" kern="0" dirty="0" err="1"/>
              <a:t>Mixture</a:t>
            </a:r>
            <a:endParaRPr lang="de-DE" sz="1800" kern="0" dirty="0"/>
          </a:p>
          <a:p>
            <a:r>
              <a:rPr lang="de-DE" sz="1800" kern="0" dirty="0"/>
              <a:t>…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6C86A0C2-E8A2-4CCA-BF66-550CDAEB74F6}"/>
              </a:ext>
            </a:extLst>
          </p:cNvPr>
          <p:cNvSpPr txBox="1"/>
          <p:nvPr/>
        </p:nvSpPr>
        <p:spPr>
          <a:xfrm>
            <a:off x="7558028" y="2736718"/>
            <a:ext cx="2940262" cy="83099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Domain </a:t>
            </a:r>
            <a:r>
              <a:rPr lang="de-DE" sz="2400" dirty="0" err="1"/>
              <a:t>Specific</a:t>
            </a:r>
            <a:r>
              <a:rPr lang="de-DE" sz="2400" dirty="0"/>
              <a:t> </a:t>
            </a:r>
            <a:r>
              <a:rPr lang="de-DE" sz="2400" dirty="0" err="1"/>
              <a:t>Metrics</a:t>
            </a:r>
            <a:endParaRPr lang="de-DE" sz="24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206C07F-1657-49BD-8839-DB31EAD7AECF}"/>
              </a:ext>
            </a:extLst>
          </p:cNvPr>
          <p:cNvSpPr txBox="1"/>
          <p:nvPr/>
        </p:nvSpPr>
        <p:spPr>
          <a:xfrm>
            <a:off x="241444" y="2880498"/>
            <a:ext cx="3576435" cy="83099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Non- Domain </a:t>
            </a:r>
            <a:r>
              <a:rPr lang="de-DE" sz="2400" dirty="0" err="1"/>
              <a:t>Specific</a:t>
            </a:r>
            <a:r>
              <a:rPr lang="de-DE" sz="2400" dirty="0"/>
              <a:t> </a:t>
            </a:r>
            <a:r>
              <a:rPr lang="de-DE" sz="2400" dirty="0" err="1"/>
              <a:t>Metrics</a:t>
            </a:r>
            <a:endParaRPr lang="de-DE" sz="2400" dirty="0"/>
          </a:p>
        </p:txBody>
      </p:sp>
      <p:sp>
        <p:nvSpPr>
          <p:cNvPr id="57" name="Inhaltsplatzhalter 2">
            <a:extLst>
              <a:ext uri="{FF2B5EF4-FFF2-40B4-BE49-F238E27FC236}">
                <a16:creationId xmlns:a16="http://schemas.microsoft.com/office/drawing/2014/main" id="{BBF468AF-107C-424A-A03B-3F0A891B8614}"/>
              </a:ext>
            </a:extLst>
          </p:cNvPr>
          <p:cNvSpPr txBox="1">
            <a:spLocks/>
          </p:cNvSpPr>
          <p:nvPr/>
        </p:nvSpPr>
        <p:spPr bwMode="auto">
          <a:xfrm>
            <a:off x="265097" y="1502314"/>
            <a:ext cx="4346131" cy="83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Image Folder Structure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B7BF5511-FC33-4201-959C-EE015E3DBD08}"/>
              </a:ext>
            </a:extLst>
          </p:cNvPr>
          <p:cNvCxnSpPr>
            <a:cxnSpLocks/>
          </p:cNvCxnSpPr>
          <p:nvPr/>
        </p:nvCxnSpPr>
        <p:spPr>
          <a:xfrm flipH="1">
            <a:off x="3052646" y="2317495"/>
            <a:ext cx="399844" cy="482131"/>
          </a:xfrm>
          <a:prstGeom prst="straightConnector1">
            <a:avLst/>
          </a:prstGeom>
          <a:ln w="76200"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B4CA2FD-6BA9-4957-8FDF-F388E81CCE47}"/>
              </a:ext>
            </a:extLst>
          </p:cNvPr>
          <p:cNvCxnSpPr>
            <a:cxnSpLocks/>
          </p:cNvCxnSpPr>
          <p:nvPr/>
        </p:nvCxnSpPr>
        <p:spPr>
          <a:xfrm>
            <a:off x="6636714" y="2435337"/>
            <a:ext cx="888209" cy="464329"/>
          </a:xfrm>
          <a:prstGeom prst="straightConnector1">
            <a:avLst/>
          </a:prstGeom>
          <a:ln w="76200"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18F29ECD-D8EF-46D1-878F-F8196E535597}"/>
              </a:ext>
            </a:extLst>
          </p:cNvPr>
          <p:cNvCxnSpPr>
            <a:cxnSpLocks/>
          </p:cNvCxnSpPr>
          <p:nvPr/>
        </p:nvCxnSpPr>
        <p:spPr>
          <a:xfrm>
            <a:off x="3984854" y="3385238"/>
            <a:ext cx="1269432" cy="643182"/>
          </a:xfrm>
          <a:prstGeom prst="straightConnector1">
            <a:avLst/>
          </a:prstGeom>
          <a:ln w="76200"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77EE410C-0D34-4CCC-8984-BD299FFB35AC}"/>
              </a:ext>
            </a:extLst>
          </p:cNvPr>
          <p:cNvCxnSpPr>
            <a:cxnSpLocks/>
          </p:cNvCxnSpPr>
          <p:nvPr/>
        </p:nvCxnSpPr>
        <p:spPr>
          <a:xfrm flipH="1">
            <a:off x="6842784" y="3235293"/>
            <a:ext cx="605301" cy="957992"/>
          </a:xfrm>
          <a:prstGeom prst="straightConnector1">
            <a:avLst/>
          </a:prstGeom>
          <a:ln w="76200"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Textfeld 72">
            <a:extLst>
              <a:ext uri="{FF2B5EF4-FFF2-40B4-BE49-F238E27FC236}">
                <a16:creationId xmlns:a16="http://schemas.microsoft.com/office/drawing/2014/main" id="{73FFB8B7-DEBC-44B8-A091-E5C2B5AC5348}"/>
              </a:ext>
            </a:extLst>
          </p:cNvPr>
          <p:cNvSpPr txBox="1"/>
          <p:nvPr/>
        </p:nvSpPr>
        <p:spPr>
          <a:xfrm>
            <a:off x="11105046" y="3684413"/>
            <a:ext cx="133562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Multifilament</a:t>
            </a:r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922FC107-AA14-4A43-96A6-2149D5DE71BC}"/>
              </a:ext>
            </a:extLst>
          </p:cNvPr>
          <p:cNvSpPr txBox="1"/>
          <p:nvPr/>
        </p:nvSpPr>
        <p:spPr>
          <a:xfrm>
            <a:off x="11661489" y="1017644"/>
            <a:ext cx="85632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 err="1"/>
              <a:t>kINPen</a:t>
            </a:r>
            <a:endParaRPr lang="de-DE" dirty="0"/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8ADD0502-725C-4599-AFD0-E509E53FEAA4}"/>
              </a:ext>
            </a:extLst>
          </p:cNvPr>
          <p:cNvCxnSpPr>
            <a:cxnSpLocks/>
          </p:cNvCxnSpPr>
          <p:nvPr/>
        </p:nvCxnSpPr>
        <p:spPr>
          <a:xfrm flipH="1" flipV="1">
            <a:off x="4931605" y="4193285"/>
            <a:ext cx="5186" cy="259355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BB08E353-FD04-411A-B517-933360A0E5F0}"/>
              </a:ext>
            </a:extLst>
          </p:cNvPr>
          <p:cNvCxnSpPr>
            <a:cxnSpLocks/>
          </p:cNvCxnSpPr>
          <p:nvPr/>
        </p:nvCxnSpPr>
        <p:spPr>
          <a:xfrm flipH="1" flipV="1">
            <a:off x="8166512" y="3729039"/>
            <a:ext cx="14929" cy="31273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71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14BFD6F-4EED-4368-AEF2-369DDA0D59DA}"/>
              </a:ext>
            </a:extLst>
          </p:cNvPr>
          <p:cNvSpPr/>
          <p:nvPr/>
        </p:nvSpPr>
        <p:spPr>
          <a:xfrm>
            <a:off x="7092875" y="136014"/>
            <a:ext cx="5497155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018D56C-007D-4E91-A8FF-CB12C3BD0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94"/>
          <a:stretch/>
        </p:blipFill>
        <p:spPr>
          <a:xfrm>
            <a:off x="7212744" y="1080456"/>
            <a:ext cx="2449500" cy="5076412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266B426-D133-4E62-AAB0-D1552E60A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70"/>
          <a:stretch/>
        </p:blipFill>
        <p:spPr>
          <a:xfrm>
            <a:off x="9998620" y="814136"/>
            <a:ext cx="2449500" cy="51987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879E4F-711B-4849-BE1C-C2A65309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WOLKE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B126F2-11A2-4FBB-A6B2-A59245FEB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545" y="1417951"/>
            <a:ext cx="6888345" cy="54022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interactive web dashboard built with Dash-</a:t>
            </a:r>
            <a:r>
              <a:rPr lang="en-US" dirty="0" err="1"/>
              <a:t>Plotly</a:t>
            </a:r>
            <a:r>
              <a:rPr lang="en-US" dirty="0"/>
              <a:t> for efficient metadata filtering and visualization.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Functionality</a:t>
            </a:r>
            <a:r>
              <a:rPr lang="de-DE" b="1" dirty="0"/>
              <a:t>:</a:t>
            </a:r>
          </a:p>
          <a:p>
            <a:pPr lvl="1"/>
            <a:r>
              <a:rPr lang="en-US" dirty="0"/>
              <a:t>Explore metadata by type: numeric or categorical</a:t>
            </a:r>
          </a:p>
          <a:p>
            <a:pPr lvl="1"/>
            <a:r>
              <a:rPr lang="en-US" dirty="0"/>
              <a:t>Create interactive x/y/(z) scatter plots with color-coded metadata</a:t>
            </a:r>
          </a:p>
          <a:p>
            <a:pPr lvl="1"/>
            <a:r>
              <a:rPr lang="en-US" dirty="0"/>
              <a:t>Seamlessly hand over selections to BLITZ or custom workflows</a:t>
            </a:r>
          </a:p>
          <a:p>
            <a:pPr lvl="1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DEE787-E39D-4963-9A69-48C6979F74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52FB7A3E-44EE-47E7-9E11-D99E87F6213C}"/>
              </a:ext>
            </a:extLst>
          </p:cNvPr>
          <p:cNvSpPr/>
          <p:nvPr/>
        </p:nvSpPr>
        <p:spPr>
          <a:xfrm>
            <a:off x="6917669" y="5880514"/>
            <a:ext cx="2760946" cy="543226"/>
          </a:xfrm>
          <a:custGeom>
            <a:avLst/>
            <a:gdLst>
              <a:gd name="connsiteX0" fmla="*/ 191107 w 2760946"/>
              <a:gd name="connsiteY0" fmla="*/ 241798 h 543226"/>
              <a:gd name="connsiteX1" fmla="*/ 792524 w 2760946"/>
              <a:gd name="connsiteY1" fmla="*/ 2459 h 543226"/>
              <a:gd name="connsiteX2" fmla="*/ 1400079 w 2760946"/>
              <a:gd name="connsiteY2" fmla="*/ 125197 h 543226"/>
              <a:gd name="connsiteX3" fmla="*/ 2087413 w 2760946"/>
              <a:gd name="connsiteY3" fmla="*/ 247935 h 543226"/>
              <a:gd name="connsiteX4" fmla="*/ 2547681 w 2760946"/>
              <a:gd name="connsiteY4" fmla="*/ 2459 h 543226"/>
              <a:gd name="connsiteX5" fmla="*/ 2737926 w 2760946"/>
              <a:gd name="connsiteY5" fmla="*/ 143608 h 543226"/>
              <a:gd name="connsiteX6" fmla="*/ 2737926 w 2760946"/>
              <a:gd name="connsiteY6" fmla="*/ 487275 h 543226"/>
              <a:gd name="connsiteX7" fmla="*/ 2559955 w 2760946"/>
              <a:gd name="connsiteY7" fmla="*/ 542507 h 543226"/>
              <a:gd name="connsiteX8" fmla="*/ 203381 w 2760946"/>
              <a:gd name="connsiteY8" fmla="*/ 524096 h 543226"/>
              <a:gd name="connsiteX9" fmla="*/ 191107 w 2760946"/>
              <a:gd name="connsiteY9" fmla="*/ 241798 h 54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60946" h="543226">
                <a:moveTo>
                  <a:pt x="191107" y="241798"/>
                </a:moveTo>
                <a:cubicBezTo>
                  <a:pt x="289297" y="154859"/>
                  <a:pt x="591029" y="21892"/>
                  <a:pt x="792524" y="2459"/>
                </a:cubicBezTo>
                <a:cubicBezTo>
                  <a:pt x="994019" y="-16975"/>
                  <a:pt x="1184264" y="84284"/>
                  <a:pt x="1400079" y="125197"/>
                </a:cubicBezTo>
                <a:cubicBezTo>
                  <a:pt x="1615894" y="166110"/>
                  <a:pt x="1896146" y="268391"/>
                  <a:pt x="2087413" y="247935"/>
                </a:cubicBezTo>
                <a:cubicBezTo>
                  <a:pt x="2278680" y="227479"/>
                  <a:pt x="2439262" y="19847"/>
                  <a:pt x="2547681" y="2459"/>
                </a:cubicBezTo>
                <a:cubicBezTo>
                  <a:pt x="2656100" y="-14929"/>
                  <a:pt x="2706219" y="62805"/>
                  <a:pt x="2737926" y="143608"/>
                </a:cubicBezTo>
                <a:cubicBezTo>
                  <a:pt x="2769634" y="224411"/>
                  <a:pt x="2767588" y="420792"/>
                  <a:pt x="2737926" y="487275"/>
                </a:cubicBezTo>
                <a:cubicBezTo>
                  <a:pt x="2708264" y="553758"/>
                  <a:pt x="2559955" y="542507"/>
                  <a:pt x="2559955" y="542507"/>
                </a:cubicBezTo>
                <a:lnTo>
                  <a:pt x="203381" y="524096"/>
                </a:lnTo>
                <a:cubicBezTo>
                  <a:pt x="-191427" y="480115"/>
                  <a:pt x="92917" y="328737"/>
                  <a:pt x="191107" y="2417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66EB221-DAD7-4F09-BE04-5EF988E17A51}"/>
              </a:ext>
            </a:extLst>
          </p:cNvPr>
          <p:cNvSpPr/>
          <p:nvPr/>
        </p:nvSpPr>
        <p:spPr>
          <a:xfrm>
            <a:off x="6955427" y="5879735"/>
            <a:ext cx="2760946" cy="543226"/>
          </a:xfrm>
          <a:custGeom>
            <a:avLst/>
            <a:gdLst>
              <a:gd name="connsiteX0" fmla="*/ 191107 w 2760946"/>
              <a:gd name="connsiteY0" fmla="*/ 241798 h 543226"/>
              <a:gd name="connsiteX1" fmla="*/ 792524 w 2760946"/>
              <a:gd name="connsiteY1" fmla="*/ 2459 h 543226"/>
              <a:gd name="connsiteX2" fmla="*/ 1400079 w 2760946"/>
              <a:gd name="connsiteY2" fmla="*/ 125197 h 543226"/>
              <a:gd name="connsiteX3" fmla="*/ 2087413 w 2760946"/>
              <a:gd name="connsiteY3" fmla="*/ 247935 h 543226"/>
              <a:gd name="connsiteX4" fmla="*/ 2547681 w 2760946"/>
              <a:gd name="connsiteY4" fmla="*/ 2459 h 543226"/>
              <a:gd name="connsiteX5" fmla="*/ 2737926 w 2760946"/>
              <a:gd name="connsiteY5" fmla="*/ 143608 h 543226"/>
              <a:gd name="connsiteX6" fmla="*/ 2737926 w 2760946"/>
              <a:gd name="connsiteY6" fmla="*/ 487275 h 543226"/>
              <a:gd name="connsiteX7" fmla="*/ 2559955 w 2760946"/>
              <a:gd name="connsiteY7" fmla="*/ 542507 h 543226"/>
              <a:gd name="connsiteX8" fmla="*/ 203381 w 2760946"/>
              <a:gd name="connsiteY8" fmla="*/ 524096 h 543226"/>
              <a:gd name="connsiteX9" fmla="*/ 191107 w 2760946"/>
              <a:gd name="connsiteY9" fmla="*/ 241798 h 54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60946" h="543226">
                <a:moveTo>
                  <a:pt x="191107" y="241798"/>
                </a:moveTo>
                <a:cubicBezTo>
                  <a:pt x="289297" y="154859"/>
                  <a:pt x="591029" y="21892"/>
                  <a:pt x="792524" y="2459"/>
                </a:cubicBezTo>
                <a:cubicBezTo>
                  <a:pt x="994019" y="-16975"/>
                  <a:pt x="1184264" y="84284"/>
                  <a:pt x="1400079" y="125197"/>
                </a:cubicBezTo>
                <a:cubicBezTo>
                  <a:pt x="1615894" y="166110"/>
                  <a:pt x="1896146" y="268391"/>
                  <a:pt x="2087413" y="247935"/>
                </a:cubicBezTo>
                <a:cubicBezTo>
                  <a:pt x="2278680" y="227479"/>
                  <a:pt x="2439262" y="19847"/>
                  <a:pt x="2547681" y="2459"/>
                </a:cubicBezTo>
                <a:cubicBezTo>
                  <a:pt x="2656100" y="-14929"/>
                  <a:pt x="2706219" y="62805"/>
                  <a:pt x="2737926" y="143608"/>
                </a:cubicBezTo>
                <a:cubicBezTo>
                  <a:pt x="2769634" y="224411"/>
                  <a:pt x="2767588" y="420792"/>
                  <a:pt x="2737926" y="487275"/>
                </a:cubicBezTo>
                <a:cubicBezTo>
                  <a:pt x="2708264" y="553758"/>
                  <a:pt x="2559955" y="542507"/>
                  <a:pt x="2559955" y="542507"/>
                </a:cubicBezTo>
                <a:lnTo>
                  <a:pt x="203381" y="524096"/>
                </a:lnTo>
                <a:cubicBezTo>
                  <a:pt x="-191427" y="480115"/>
                  <a:pt x="92917" y="328737"/>
                  <a:pt x="191107" y="241798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051C944-9AAF-4E27-975A-84558B460751}"/>
              </a:ext>
            </a:extLst>
          </p:cNvPr>
          <p:cNvSpPr/>
          <p:nvPr/>
        </p:nvSpPr>
        <p:spPr>
          <a:xfrm>
            <a:off x="6879080" y="6177013"/>
            <a:ext cx="2940055" cy="310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1FC41D52-ECE1-4810-82F0-3E548A1CDEF3}"/>
              </a:ext>
            </a:extLst>
          </p:cNvPr>
          <p:cNvSpPr/>
          <p:nvPr/>
        </p:nvSpPr>
        <p:spPr>
          <a:xfrm>
            <a:off x="9831613" y="302882"/>
            <a:ext cx="2732903" cy="712024"/>
          </a:xfrm>
          <a:custGeom>
            <a:avLst/>
            <a:gdLst>
              <a:gd name="connsiteX0" fmla="*/ 191107 w 2760946"/>
              <a:gd name="connsiteY0" fmla="*/ 241798 h 543226"/>
              <a:gd name="connsiteX1" fmla="*/ 792524 w 2760946"/>
              <a:gd name="connsiteY1" fmla="*/ 2459 h 543226"/>
              <a:gd name="connsiteX2" fmla="*/ 1400079 w 2760946"/>
              <a:gd name="connsiteY2" fmla="*/ 125197 h 543226"/>
              <a:gd name="connsiteX3" fmla="*/ 2087413 w 2760946"/>
              <a:gd name="connsiteY3" fmla="*/ 247935 h 543226"/>
              <a:gd name="connsiteX4" fmla="*/ 2547681 w 2760946"/>
              <a:gd name="connsiteY4" fmla="*/ 2459 h 543226"/>
              <a:gd name="connsiteX5" fmla="*/ 2737926 w 2760946"/>
              <a:gd name="connsiteY5" fmla="*/ 143608 h 543226"/>
              <a:gd name="connsiteX6" fmla="*/ 2737926 w 2760946"/>
              <a:gd name="connsiteY6" fmla="*/ 487275 h 543226"/>
              <a:gd name="connsiteX7" fmla="*/ 2559955 w 2760946"/>
              <a:gd name="connsiteY7" fmla="*/ 542507 h 543226"/>
              <a:gd name="connsiteX8" fmla="*/ 203381 w 2760946"/>
              <a:gd name="connsiteY8" fmla="*/ 524096 h 543226"/>
              <a:gd name="connsiteX9" fmla="*/ 191107 w 2760946"/>
              <a:gd name="connsiteY9" fmla="*/ 241798 h 543226"/>
              <a:gd name="connsiteX0" fmla="*/ 191107 w 2752535"/>
              <a:gd name="connsiteY0" fmla="*/ 680435 h 981144"/>
              <a:gd name="connsiteX1" fmla="*/ 792524 w 2752535"/>
              <a:gd name="connsiteY1" fmla="*/ 441096 h 981144"/>
              <a:gd name="connsiteX2" fmla="*/ 1400079 w 2752535"/>
              <a:gd name="connsiteY2" fmla="*/ 563834 h 981144"/>
              <a:gd name="connsiteX3" fmla="*/ 2087413 w 2752535"/>
              <a:gd name="connsiteY3" fmla="*/ 686572 h 981144"/>
              <a:gd name="connsiteX4" fmla="*/ 2547681 w 2752535"/>
              <a:gd name="connsiteY4" fmla="*/ 441096 h 981144"/>
              <a:gd name="connsiteX5" fmla="*/ 2737926 w 2752535"/>
              <a:gd name="connsiteY5" fmla="*/ 582245 h 981144"/>
              <a:gd name="connsiteX6" fmla="*/ 2719515 w 2752535"/>
              <a:gd name="connsiteY6" fmla="*/ 5375 h 981144"/>
              <a:gd name="connsiteX7" fmla="*/ 2559955 w 2752535"/>
              <a:gd name="connsiteY7" fmla="*/ 981144 h 981144"/>
              <a:gd name="connsiteX8" fmla="*/ 203381 w 2752535"/>
              <a:gd name="connsiteY8" fmla="*/ 962733 h 981144"/>
              <a:gd name="connsiteX9" fmla="*/ 191107 w 2752535"/>
              <a:gd name="connsiteY9" fmla="*/ 680435 h 981144"/>
              <a:gd name="connsiteX0" fmla="*/ 191107 w 2762866"/>
              <a:gd name="connsiteY0" fmla="*/ 703213 h 985511"/>
              <a:gd name="connsiteX1" fmla="*/ 792524 w 2762866"/>
              <a:gd name="connsiteY1" fmla="*/ 463874 h 985511"/>
              <a:gd name="connsiteX2" fmla="*/ 1400079 w 2762866"/>
              <a:gd name="connsiteY2" fmla="*/ 586612 h 985511"/>
              <a:gd name="connsiteX3" fmla="*/ 2087413 w 2762866"/>
              <a:gd name="connsiteY3" fmla="*/ 709350 h 985511"/>
              <a:gd name="connsiteX4" fmla="*/ 2547681 w 2762866"/>
              <a:gd name="connsiteY4" fmla="*/ 463874 h 985511"/>
              <a:gd name="connsiteX5" fmla="*/ 2737926 w 2762866"/>
              <a:gd name="connsiteY5" fmla="*/ 605023 h 985511"/>
              <a:gd name="connsiteX6" fmla="*/ 2719515 w 2762866"/>
              <a:gd name="connsiteY6" fmla="*/ 28153 h 985511"/>
              <a:gd name="connsiteX7" fmla="*/ 2363574 w 2762866"/>
              <a:gd name="connsiteY7" fmla="*/ 83385 h 985511"/>
              <a:gd name="connsiteX8" fmla="*/ 203381 w 2762866"/>
              <a:gd name="connsiteY8" fmla="*/ 985511 h 985511"/>
              <a:gd name="connsiteX9" fmla="*/ 191107 w 2762866"/>
              <a:gd name="connsiteY9" fmla="*/ 703213 h 985511"/>
              <a:gd name="connsiteX0" fmla="*/ 161144 w 2732903"/>
              <a:gd name="connsiteY0" fmla="*/ 703213 h 712024"/>
              <a:gd name="connsiteX1" fmla="*/ 762561 w 2732903"/>
              <a:gd name="connsiteY1" fmla="*/ 463874 h 712024"/>
              <a:gd name="connsiteX2" fmla="*/ 1370116 w 2732903"/>
              <a:gd name="connsiteY2" fmla="*/ 586612 h 712024"/>
              <a:gd name="connsiteX3" fmla="*/ 2057450 w 2732903"/>
              <a:gd name="connsiteY3" fmla="*/ 709350 h 712024"/>
              <a:gd name="connsiteX4" fmla="*/ 2517718 w 2732903"/>
              <a:gd name="connsiteY4" fmla="*/ 463874 h 712024"/>
              <a:gd name="connsiteX5" fmla="*/ 2707963 w 2732903"/>
              <a:gd name="connsiteY5" fmla="*/ 605023 h 712024"/>
              <a:gd name="connsiteX6" fmla="*/ 2689552 w 2732903"/>
              <a:gd name="connsiteY6" fmla="*/ 28153 h 712024"/>
              <a:gd name="connsiteX7" fmla="*/ 2333611 w 2732903"/>
              <a:gd name="connsiteY7" fmla="*/ 83385 h 712024"/>
              <a:gd name="connsiteX8" fmla="*/ 216376 w 2732903"/>
              <a:gd name="connsiteY8" fmla="*/ 114069 h 712024"/>
              <a:gd name="connsiteX9" fmla="*/ 161144 w 2732903"/>
              <a:gd name="connsiteY9" fmla="*/ 703213 h 71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32903" h="712024">
                <a:moveTo>
                  <a:pt x="161144" y="703213"/>
                </a:moveTo>
                <a:cubicBezTo>
                  <a:pt x="252175" y="761514"/>
                  <a:pt x="561066" y="483307"/>
                  <a:pt x="762561" y="463874"/>
                </a:cubicBezTo>
                <a:cubicBezTo>
                  <a:pt x="964056" y="444440"/>
                  <a:pt x="1154301" y="545699"/>
                  <a:pt x="1370116" y="586612"/>
                </a:cubicBezTo>
                <a:cubicBezTo>
                  <a:pt x="1585931" y="627525"/>
                  <a:pt x="1866183" y="729806"/>
                  <a:pt x="2057450" y="709350"/>
                </a:cubicBezTo>
                <a:cubicBezTo>
                  <a:pt x="2248717" y="688894"/>
                  <a:pt x="2409299" y="481262"/>
                  <a:pt x="2517718" y="463874"/>
                </a:cubicBezTo>
                <a:cubicBezTo>
                  <a:pt x="2626137" y="446486"/>
                  <a:pt x="2679324" y="677643"/>
                  <a:pt x="2707963" y="605023"/>
                </a:cubicBezTo>
                <a:cubicBezTo>
                  <a:pt x="2736602" y="532403"/>
                  <a:pt x="2751944" y="115093"/>
                  <a:pt x="2689552" y="28153"/>
                </a:cubicBezTo>
                <a:cubicBezTo>
                  <a:pt x="2627160" y="-58787"/>
                  <a:pt x="2333611" y="83385"/>
                  <a:pt x="2333611" y="83385"/>
                </a:cubicBezTo>
                <a:lnTo>
                  <a:pt x="216376" y="114069"/>
                </a:lnTo>
                <a:cubicBezTo>
                  <a:pt x="-178432" y="70088"/>
                  <a:pt x="70113" y="644912"/>
                  <a:pt x="161144" y="703213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C464FA2-1ECA-4023-B8C8-4B295F244825}"/>
              </a:ext>
            </a:extLst>
          </p:cNvPr>
          <p:cNvSpPr/>
          <p:nvPr/>
        </p:nvSpPr>
        <p:spPr>
          <a:xfrm>
            <a:off x="9556752" y="5844297"/>
            <a:ext cx="174377" cy="310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A86E3DD-6EDD-4851-B14A-9FF6C09F988F}"/>
              </a:ext>
            </a:extLst>
          </p:cNvPr>
          <p:cNvSpPr/>
          <p:nvPr/>
        </p:nvSpPr>
        <p:spPr>
          <a:xfrm>
            <a:off x="9829179" y="693455"/>
            <a:ext cx="174377" cy="310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20B91F4-7B50-4927-B755-AE3359A6DA4D}"/>
              </a:ext>
            </a:extLst>
          </p:cNvPr>
          <p:cNvSpPr/>
          <p:nvPr/>
        </p:nvSpPr>
        <p:spPr>
          <a:xfrm>
            <a:off x="9611804" y="266555"/>
            <a:ext cx="2940055" cy="451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31473828-FE16-4D9D-8755-11521A3AF776}"/>
              </a:ext>
            </a:extLst>
          </p:cNvPr>
          <p:cNvSpPr/>
          <p:nvPr/>
        </p:nvSpPr>
        <p:spPr>
          <a:xfrm>
            <a:off x="8198915" y="306846"/>
            <a:ext cx="2829117" cy="6308746"/>
          </a:xfrm>
          <a:custGeom>
            <a:avLst/>
            <a:gdLst>
              <a:gd name="connsiteX0" fmla="*/ 0 w 2988677"/>
              <a:gd name="connsiteY0" fmla="*/ 5830067 h 6308746"/>
              <a:gd name="connsiteX1" fmla="*/ 0 w 2988677"/>
              <a:gd name="connsiteY1" fmla="*/ 6308746 h 6308746"/>
              <a:gd name="connsiteX2" fmla="*/ 1607872 w 2988677"/>
              <a:gd name="connsiteY2" fmla="*/ 6308746 h 6308746"/>
              <a:gd name="connsiteX3" fmla="*/ 1607872 w 2988677"/>
              <a:gd name="connsiteY3" fmla="*/ 0 h 6308746"/>
              <a:gd name="connsiteX4" fmla="*/ 2829117 w 2988677"/>
              <a:gd name="connsiteY4" fmla="*/ 0 h 6308746"/>
              <a:gd name="connsiteX5" fmla="*/ 2829117 w 2988677"/>
              <a:gd name="connsiteY5" fmla="*/ 417310 h 6308746"/>
              <a:gd name="connsiteX6" fmla="*/ 2988677 w 2988677"/>
              <a:gd name="connsiteY6" fmla="*/ 276161 h 6308746"/>
              <a:gd name="connsiteX0" fmla="*/ 0 w 2829117"/>
              <a:gd name="connsiteY0" fmla="*/ 5830067 h 6308746"/>
              <a:gd name="connsiteX1" fmla="*/ 0 w 2829117"/>
              <a:gd name="connsiteY1" fmla="*/ 6308746 h 6308746"/>
              <a:gd name="connsiteX2" fmla="*/ 1607872 w 2829117"/>
              <a:gd name="connsiteY2" fmla="*/ 6308746 h 6308746"/>
              <a:gd name="connsiteX3" fmla="*/ 1607872 w 2829117"/>
              <a:gd name="connsiteY3" fmla="*/ 0 h 6308746"/>
              <a:gd name="connsiteX4" fmla="*/ 2829117 w 2829117"/>
              <a:gd name="connsiteY4" fmla="*/ 0 h 6308746"/>
              <a:gd name="connsiteX5" fmla="*/ 2829117 w 2829117"/>
              <a:gd name="connsiteY5" fmla="*/ 417310 h 630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9117" h="6308746">
                <a:moveTo>
                  <a:pt x="0" y="5830067"/>
                </a:moveTo>
                <a:lnTo>
                  <a:pt x="0" y="6308746"/>
                </a:lnTo>
                <a:lnTo>
                  <a:pt x="1607872" y="6308746"/>
                </a:lnTo>
                <a:lnTo>
                  <a:pt x="1607872" y="0"/>
                </a:lnTo>
                <a:lnTo>
                  <a:pt x="2829117" y="0"/>
                </a:lnTo>
                <a:lnTo>
                  <a:pt x="2829117" y="41731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5A2E8B4-4171-431B-A47F-31DA8A0099B8}"/>
              </a:ext>
            </a:extLst>
          </p:cNvPr>
          <p:cNvSpPr/>
          <p:nvPr/>
        </p:nvSpPr>
        <p:spPr>
          <a:xfrm>
            <a:off x="12425223" y="658894"/>
            <a:ext cx="174377" cy="310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48B015-A838-4FD1-AB52-CE24ACD3D7F8}"/>
              </a:ext>
            </a:extLst>
          </p:cNvPr>
          <p:cNvSpPr txBox="1"/>
          <p:nvPr/>
        </p:nvSpPr>
        <p:spPr>
          <a:xfrm>
            <a:off x="327074" y="5907706"/>
            <a:ext cx="612068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WOLKE helps researchers reduce complexity and focus on relevant subsets – no coding required.</a:t>
            </a:r>
            <a:endParaRPr lang="de-DE" sz="20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16A6824-2384-40B2-BF2B-05556AC69FF2}"/>
              </a:ext>
            </a:extLst>
          </p:cNvPr>
          <p:cNvSpPr txBox="1"/>
          <p:nvPr/>
        </p:nvSpPr>
        <p:spPr>
          <a:xfrm>
            <a:off x="3340676" y="498370"/>
            <a:ext cx="627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effectLst/>
                <a:cs typeface="Arial" panose="020B0604020202020204" pitchFamily="34" charset="0"/>
              </a:rPr>
              <a:t>(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W</a:t>
            </a:r>
            <a:r>
              <a:rPr lang="en-US" sz="2000" i="0" dirty="0">
                <a:effectLst/>
                <a:cs typeface="Arial" panose="020B0604020202020204" pitchFamily="34" charset="0"/>
              </a:rPr>
              <a:t>eb-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O</a:t>
            </a:r>
            <a:r>
              <a:rPr lang="en-US" sz="2000" i="0" dirty="0">
                <a:effectLst/>
                <a:cs typeface="Arial" panose="020B0604020202020204" pitchFamily="34" charset="0"/>
              </a:rPr>
              <a:t>riented 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L</a:t>
            </a:r>
            <a:r>
              <a:rPr lang="en-US" sz="2000" i="0" dirty="0">
                <a:effectLst/>
                <a:cs typeface="Arial" panose="020B0604020202020204" pitchFamily="34" charset="0"/>
              </a:rPr>
              <a:t>ayout for 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K</a:t>
            </a:r>
            <a:r>
              <a:rPr lang="en-US" sz="2000" i="0" dirty="0">
                <a:effectLst/>
                <a:cs typeface="Arial" panose="020B0604020202020204" pitchFamily="34" charset="0"/>
              </a:rPr>
              <a:t>nowledge </a:t>
            </a:r>
            <a:r>
              <a:rPr lang="en-US" sz="2000" b="1" i="0" u="sng" dirty="0">
                <a:effectLst/>
                <a:cs typeface="Arial" panose="020B0604020202020204" pitchFamily="34" charset="0"/>
              </a:rPr>
              <a:t>E</a:t>
            </a:r>
            <a:r>
              <a:rPr lang="en-US" sz="2000" i="0" dirty="0">
                <a:effectLst/>
                <a:cs typeface="Arial" panose="020B0604020202020204" pitchFamily="34" charset="0"/>
              </a:rPr>
              <a:t>xploration)</a:t>
            </a:r>
            <a:endParaRPr lang="de-DE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2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9269D72-C1ED-43AB-B48B-FC56E4F61F2E}"/>
              </a:ext>
            </a:extLst>
          </p:cNvPr>
          <p:cNvSpPr/>
          <p:nvPr/>
        </p:nvSpPr>
        <p:spPr>
          <a:xfrm>
            <a:off x="6444804" y="743142"/>
            <a:ext cx="6156772" cy="451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753614-DCDF-4138-8493-68B4D4A2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Subset</a:t>
            </a:r>
            <a:r>
              <a:rPr lang="de-DE" dirty="0"/>
              <a:t> and </a:t>
            </a:r>
            <a:r>
              <a:rPr lang="de-DE" dirty="0" err="1"/>
              <a:t>Filtering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3243ED-F049-433F-BDF2-CE76AEA9A8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AA1963C-5591-49F4-9B1D-6314DED21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419" y="1299195"/>
            <a:ext cx="5904656" cy="5402262"/>
          </a:xfrm>
        </p:spPr>
        <p:txBody>
          <a:bodyPr/>
          <a:lstStyle/>
          <a:p>
            <a:pPr marL="0" indent="0">
              <a:buNone/>
            </a:pPr>
            <a:r>
              <a:rPr lang="de-DE" sz="2000" b="1" dirty="0"/>
              <a:t>1.) Start </a:t>
            </a:r>
            <a:r>
              <a:rPr lang="de-DE" sz="2000" b="1" dirty="0" err="1"/>
              <a:t>with</a:t>
            </a:r>
            <a:r>
              <a:rPr lang="de-DE" sz="2000" b="1" dirty="0"/>
              <a:t> a </a:t>
            </a:r>
            <a:r>
              <a:rPr lang="de-DE" sz="2000" b="1" dirty="0" err="1"/>
              <a:t>Subset</a:t>
            </a:r>
            <a:r>
              <a:rPr lang="de-DE" sz="2000" b="1" dirty="0"/>
              <a:t>: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b="1" dirty="0"/>
              <a:t>2.) Filter </a:t>
            </a:r>
            <a:r>
              <a:rPr lang="de-DE" sz="2000" b="1" dirty="0" err="1"/>
              <a:t>Categories</a:t>
            </a:r>
            <a:r>
              <a:rPr lang="de-DE" sz="2000" b="1" dirty="0"/>
              <a:t>:</a:t>
            </a:r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marL="0" indent="0">
              <a:buNone/>
            </a:pPr>
            <a:r>
              <a:rPr lang="de-DE" sz="2000" b="1" dirty="0"/>
              <a:t>3.) Filter </a:t>
            </a:r>
            <a:r>
              <a:rPr lang="de-DE" sz="2000" b="1" dirty="0" err="1"/>
              <a:t>Numerical</a:t>
            </a:r>
            <a:r>
              <a:rPr lang="de-DE" sz="2000" b="1" dirty="0"/>
              <a:t> Ranges: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DAFCBE-55BB-4C5E-AE65-291C12ADB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709" y="272335"/>
            <a:ext cx="5040718" cy="642679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270C54-3AB1-4789-A2C7-EAEFE5FF5D1C}"/>
              </a:ext>
            </a:extLst>
          </p:cNvPr>
          <p:cNvCxnSpPr>
            <a:cxnSpLocks/>
          </p:cNvCxnSpPr>
          <p:nvPr/>
        </p:nvCxnSpPr>
        <p:spPr>
          <a:xfrm flipH="1">
            <a:off x="1512167" y="1890291"/>
            <a:ext cx="1054926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7F36803-72A3-41DB-80C8-03FDA935FF46}"/>
              </a:ext>
            </a:extLst>
          </p:cNvPr>
          <p:cNvCxnSpPr>
            <a:cxnSpLocks/>
          </p:cNvCxnSpPr>
          <p:nvPr/>
        </p:nvCxnSpPr>
        <p:spPr>
          <a:xfrm flipH="1">
            <a:off x="1359388" y="4948985"/>
            <a:ext cx="1070203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8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2335BE83-3A02-4AD6-BA19-5A121B558B9F}"/>
              </a:ext>
            </a:extLst>
          </p:cNvPr>
          <p:cNvSpPr txBox="1">
            <a:spLocks/>
          </p:cNvSpPr>
          <p:nvPr/>
        </p:nvSpPr>
        <p:spPr bwMode="auto">
          <a:xfrm>
            <a:off x="1899536" y="422186"/>
            <a:ext cx="8915177" cy="59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1E4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5pPr>
            <a:lvl6pPr marL="630204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6pPr>
            <a:lvl7pPr marL="1260409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7pPr>
            <a:lvl8pPr marL="1890613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8pPr>
            <a:lvl9pPr marL="2520818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9pPr>
          </a:lstStyle>
          <a:p>
            <a:r>
              <a:rPr lang="de-DE" dirty="0"/>
              <a:t>Visual Data Exploration</a:t>
            </a:r>
            <a:endParaRPr lang="de-DE" kern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7F0DC6-47E6-4B2B-802A-4846C3F021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EC08D6-6358-4623-8A3C-FD0DCF545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07" y="1242219"/>
            <a:ext cx="4968552" cy="54008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E48B951-6A1C-4583-81DB-6A2193818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387" y="1148576"/>
            <a:ext cx="5796732" cy="3780575"/>
          </a:xfrm>
        </p:spPr>
        <p:txBody>
          <a:bodyPr/>
          <a:lstStyle/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4.) Select Plot Axis: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b="1" dirty="0"/>
              <a:t>5.) </a:t>
            </a:r>
            <a:r>
              <a:rPr lang="de-DE" sz="2000" b="1" dirty="0" err="1"/>
              <a:t>Explore</a:t>
            </a:r>
            <a:r>
              <a:rPr lang="de-DE" sz="2000" b="1" dirty="0"/>
              <a:t> </a:t>
            </a:r>
            <a:r>
              <a:rPr lang="de-DE" sz="2000" b="1" dirty="0" err="1"/>
              <a:t>Your</a:t>
            </a:r>
            <a:r>
              <a:rPr lang="de-DE" sz="2000" b="1" dirty="0"/>
              <a:t> Data </a:t>
            </a:r>
            <a:r>
              <a:rPr lang="de-DE" sz="2000" b="1" dirty="0" err="1"/>
              <a:t>Visually</a:t>
            </a:r>
            <a:r>
              <a:rPr lang="de-DE" sz="2000" b="1" dirty="0"/>
              <a:t>: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1D77DC2-2855-4F6A-A9DA-E701AD8B130C}"/>
              </a:ext>
            </a:extLst>
          </p:cNvPr>
          <p:cNvCxnSpPr>
            <a:cxnSpLocks/>
          </p:cNvCxnSpPr>
          <p:nvPr/>
        </p:nvCxnSpPr>
        <p:spPr>
          <a:xfrm flipH="1">
            <a:off x="1511371" y="2441807"/>
            <a:ext cx="1076608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513482EC-45E1-404C-80CA-1F7081776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r="17173"/>
          <a:stretch/>
        </p:blipFill>
        <p:spPr>
          <a:xfrm>
            <a:off x="252116" y="5054606"/>
            <a:ext cx="2088231" cy="185875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949F6FF-D138-4070-8CA5-60DCA9A6DF01}"/>
              </a:ext>
            </a:extLst>
          </p:cNvPr>
          <p:cNvSpPr txBox="1"/>
          <p:nvPr/>
        </p:nvSpPr>
        <p:spPr>
          <a:xfrm>
            <a:off x="1975061" y="6544027"/>
            <a:ext cx="13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 </a:t>
            </a:r>
            <a:r>
              <a:rPr lang="de-DE" dirty="0" err="1"/>
              <a:t>Scatter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0BD1A1E-24C9-4CC8-AB64-E4709394A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132" y="5054606"/>
            <a:ext cx="2342631" cy="1938041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4F964B0-A9B3-4990-88D0-6C5797BACD41}"/>
              </a:ext>
            </a:extLst>
          </p:cNvPr>
          <p:cNvSpPr txBox="1"/>
          <p:nvPr/>
        </p:nvSpPr>
        <p:spPr>
          <a:xfrm>
            <a:off x="6084763" y="6220861"/>
            <a:ext cx="133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Continous</a:t>
            </a:r>
            <a:r>
              <a:rPr lang="de-DE" dirty="0"/>
              <a:t> </a:t>
            </a:r>
            <a:r>
              <a:rPr lang="de-DE" dirty="0" err="1"/>
              <a:t>Colorscale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255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F587F4-581C-4072-A76C-2D90673932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CCA34-0DF8-4FD2-9DD5-240F7ED851AC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D7A2EAF-5316-41CE-9C97-387F55938B76}"/>
              </a:ext>
            </a:extLst>
          </p:cNvPr>
          <p:cNvSpPr txBox="1">
            <a:spLocks/>
          </p:cNvSpPr>
          <p:nvPr/>
        </p:nvSpPr>
        <p:spPr bwMode="auto">
          <a:xfrm>
            <a:off x="1899536" y="422186"/>
            <a:ext cx="8915177" cy="59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1E4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1E46"/>
                </a:solidFill>
                <a:latin typeface="Arial" charset="0"/>
              </a:defRPr>
            </a:lvl5pPr>
            <a:lvl6pPr marL="630204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6pPr>
            <a:lvl7pPr marL="1260409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7pPr>
            <a:lvl8pPr marL="1890613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8pPr>
            <a:lvl9pPr marL="2520818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1E46"/>
                </a:solidFill>
                <a:latin typeface="Arial" charset="0"/>
              </a:defRPr>
            </a:lvl9pPr>
          </a:lstStyle>
          <a:p>
            <a:r>
              <a:rPr lang="en-US" dirty="0"/>
              <a:t>From filtered metadata to deep image analysis — seamlessly.</a:t>
            </a:r>
            <a:endParaRPr lang="de-DE" kern="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A3CB94E-F928-404E-840E-40B98B07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542" t="49221"/>
          <a:stretch/>
        </p:blipFill>
        <p:spPr>
          <a:xfrm>
            <a:off x="247560" y="2329420"/>
            <a:ext cx="2338154" cy="210425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E87A819-8247-419D-B2CB-03B86786A0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1642"/>
          <a:stretch/>
        </p:blipFill>
        <p:spPr>
          <a:xfrm>
            <a:off x="2884035" y="2670198"/>
            <a:ext cx="4546287" cy="1985294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060CE09-E452-4D57-9063-2A089FABD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343" y="1472153"/>
            <a:ext cx="1048332" cy="5927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F3395340-5897-4B4A-A78F-3A92BDB4520D}"/>
              </a:ext>
            </a:extLst>
          </p:cNvPr>
          <p:cNvSpPr txBox="1">
            <a:spLocks/>
          </p:cNvSpPr>
          <p:nvPr/>
        </p:nvSpPr>
        <p:spPr bwMode="auto">
          <a:xfrm>
            <a:off x="4542083" y="1458243"/>
            <a:ext cx="1656183" cy="59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Inspect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77BEDBB1-26EB-4537-8B3D-F28F4B4BA2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03"/>
          <a:stretch/>
        </p:blipFill>
        <p:spPr>
          <a:xfrm>
            <a:off x="8319853" y="2854025"/>
            <a:ext cx="4062395" cy="3011622"/>
          </a:xfrm>
          <a:prstGeom prst="rect">
            <a:avLst/>
          </a:prstGeom>
        </p:spPr>
      </p:pic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ABF8B91F-137A-4A02-B60A-8C63D384C8CD}"/>
              </a:ext>
            </a:extLst>
          </p:cNvPr>
          <p:cNvSpPr txBox="1">
            <a:spLocks/>
          </p:cNvSpPr>
          <p:nvPr/>
        </p:nvSpPr>
        <p:spPr bwMode="auto">
          <a:xfrm>
            <a:off x="9416282" y="2020804"/>
            <a:ext cx="2676337" cy="59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6041" tIns="63020" rIns="126041" bIns="63020" numCol="1" anchor="t" anchorCtr="0" compatLnSpc="1">
            <a:prstTxWarp prst="textNoShape">
              <a:avLst/>
            </a:prstTxWarp>
          </a:bodyPr>
          <a:lstStyle>
            <a:lvl1pPr marL="47148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1049338" indent="-419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2pPr>
            <a:lvl3pPr marL="1731963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3pPr>
            <a:lvl4pPr marL="2362200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200">
                <a:solidFill>
                  <a:srgbClr val="4D4D4D"/>
                </a:solidFill>
                <a:latin typeface="+mn-lt"/>
              </a:defRPr>
            </a:lvl4pPr>
            <a:lvl5pPr marL="2992438" indent="-471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658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3623676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4253880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4884085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5514289" indent="-47265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WOLKE ↔ BLITZ</a:t>
            </a:r>
            <a:endParaRPr lang="en-US" kern="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1695BD5-28C4-4837-8660-BC1432DA8FE9}"/>
              </a:ext>
            </a:extLst>
          </p:cNvPr>
          <p:cNvSpPr/>
          <p:nvPr/>
        </p:nvSpPr>
        <p:spPr>
          <a:xfrm>
            <a:off x="3964155" y="2787959"/>
            <a:ext cx="2336043" cy="4320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D7D96EF-1CAA-434D-BC38-F4FDA1D3AFB1}"/>
              </a:ext>
            </a:extLst>
          </p:cNvPr>
          <p:cNvSpPr txBox="1"/>
          <p:nvPr/>
        </p:nvSpPr>
        <p:spPr>
          <a:xfrm>
            <a:off x="308630" y="5535242"/>
            <a:ext cx="7585667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WOLKE provides filtered data via HTTP as *.</a:t>
            </a:r>
            <a:r>
              <a:rPr lang="en-US" sz="2000" dirty="0" err="1"/>
              <a:t>npy</a:t>
            </a:r>
            <a:r>
              <a:rPr lang="en-US" sz="2000" dirty="0"/>
              <a:t> arrays,  </a:t>
            </a:r>
          </a:p>
          <a:p>
            <a:pPr algn="ctr"/>
            <a:r>
              <a:rPr lang="en-US" sz="2000" dirty="0"/>
              <a:t>which can be instantly opened in BLITZ —  </a:t>
            </a:r>
          </a:p>
          <a:p>
            <a:pPr algn="ctr"/>
            <a:r>
              <a:rPr lang="en-US" sz="2000" dirty="0"/>
              <a:t>or integrated into your own analysis framework.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C5D9A251-4820-4167-A771-D03C6569DD43}"/>
              </a:ext>
            </a:extLst>
          </p:cNvPr>
          <p:cNvCxnSpPr>
            <a:cxnSpLocks/>
          </p:cNvCxnSpPr>
          <p:nvPr/>
        </p:nvCxnSpPr>
        <p:spPr>
          <a:xfrm>
            <a:off x="2453819" y="2330226"/>
            <a:ext cx="1" cy="27363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2A6D38D6-5FCF-4806-B7C7-DC6999E6D8D0}"/>
              </a:ext>
            </a:extLst>
          </p:cNvPr>
          <p:cNvCxnSpPr>
            <a:cxnSpLocks/>
          </p:cNvCxnSpPr>
          <p:nvPr/>
        </p:nvCxnSpPr>
        <p:spPr>
          <a:xfrm flipH="1">
            <a:off x="7875087" y="3186435"/>
            <a:ext cx="21887" cy="223224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ADAC91F-EB32-4AB8-AB9B-76BA3F3C393F}"/>
              </a:ext>
            </a:extLst>
          </p:cNvPr>
          <p:cNvSpPr/>
          <p:nvPr/>
        </p:nvSpPr>
        <p:spPr>
          <a:xfrm>
            <a:off x="2799818" y="2645009"/>
            <a:ext cx="1092325" cy="638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8A20DFB-6555-47AD-B4DE-3A9556DC3E39}"/>
              </a:ext>
            </a:extLst>
          </p:cNvPr>
          <p:cNvCxnSpPr>
            <a:cxnSpLocks/>
          </p:cNvCxnSpPr>
          <p:nvPr/>
        </p:nvCxnSpPr>
        <p:spPr>
          <a:xfrm>
            <a:off x="1555739" y="3057704"/>
            <a:ext cx="1244079" cy="1008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Grafik 46">
            <a:extLst>
              <a:ext uri="{FF2B5EF4-FFF2-40B4-BE49-F238E27FC236}">
                <a16:creationId xmlns:a16="http://schemas.microsoft.com/office/drawing/2014/main" id="{D5003110-1B1E-4FD1-9A26-4C0031953F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780" r="14654" b="59086"/>
          <a:stretch/>
        </p:blipFill>
        <p:spPr>
          <a:xfrm>
            <a:off x="3106646" y="1961346"/>
            <a:ext cx="3880048" cy="826613"/>
          </a:xfrm>
          <a:prstGeom prst="rect">
            <a:avLst/>
          </a:prstGeom>
        </p:spPr>
      </p:pic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43E9F8F-AF21-42D5-B13A-5629816D8C85}"/>
              </a:ext>
            </a:extLst>
          </p:cNvPr>
          <p:cNvCxnSpPr>
            <a:cxnSpLocks/>
          </p:cNvCxnSpPr>
          <p:nvPr/>
        </p:nvCxnSpPr>
        <p:spPr>
          <a:xfrm>
            <a:off x="7092875" y="2582248"/>
            <a:ext cx="1080120" cy="271777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31C0C66-8B01-4BEA-90A8-793422A56A3A}"/>
              </a:ext>
            </a:extLst>
          </p:cNvPr>
          <p:cNvGrpSpPr/>
          <p:nvPr/>
        </p:nvGrpSpPr>
        <p:grpSpPr>
          <a:xfrm>
            <a:off x="7092875" y="1773420"/>
            <a:ext cx="2599146" cy="914400"/>
            <a:chOff x="7354956" y="1647313"/>
            <a:chExt cx="2599146" cy="91440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0659844B-766A-49CA-8370-8D079B18B743}"/>
                </a:ext>
              </a:extLst>
            </p:cNvPr>
            <p:cNvSpPr/>
            <p:nvPr/>
          </p:nvSpPr>
          <p:spPr>
            <a:xfrm>
              <a:off x="7354956" y="1647313"/>
              <a:ext cx="2121587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Inhaltsplatzhalter 2">
              <a:extLst>
                <a:ext uri="{FF2B5EF4-FFF2-40B4-BE49-F238E27FC236}">
                  <a16:creationId xmlns:a16="http://schemas.microsoft.com/office/drawing/2014/main" id="{8D56B5AC-1D24-42E0-9A2B-2DF8F0D4CA4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520701" y="1820400"/>
              <a:ext cx="2433401" cy="592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6041" tIns="63020" rIns="126041" bIns="63020" numCol="1" anchor="t" anchorCtr="0" compatLnSpc="1">
              <a:prstTxWarp prst="textNoShape">
                <a:avLst/>
              </a:prstTxWarp>
            </a:bodyPr>
            <a:lstStyle>
              <a:lvl1pPr marL="471488" indent="-4714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2658"/>
                </a:buClr>
                <a:buFont typeface="Wingdings" panose="05000000000000000000" pitchFamily="2" charset="2"/>
                <a:buChar char="§"/>
                <a:defRPr sz="2200">
                  <a:solidFill>
                    <a:srgbClr val="4D4D4D"/>
                  </a:solidFill>
                  <a:latin typeface="+mn-lt"/>
                  <a:ea typeface="+mn-ea"/>
                  <a:cs typeface="+mn-cs"/>
                </a:defRPr>
              </a:lvl1pPr>
              <a:lvl2pPr marL="1049338" indent="-4191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2658"/>
                </a:buClr>
                <a:buFont typeface="Wingdings" panose="05000000000000000000" pitchFamily="2" charset="2"/>
                <a:buChar char="§"/>
                <a:defRPr sz="2200">
                  <a:solidFill>
                    <a:srgbClr val="4D4D4D"/>
                  </a:solidFill>
                  <a:latin typeface="+mn-lt"/>
                </a:defRPr>
              </a:lvl2pPr>
              <a:lvl3pPr marL="1731963" indent="-4714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2658"/>
                </a:buClr>
                <a:buFont typeface="Wingdings" panose="05000000000000000000" pitchFamily="2" charset="2"/>
                <a:buChar char="§"/>
                <a:defRPr sz="2200">
                  <a:solidFill>
                    <a:srgbClr val="4D4D4D"/>
                  </a:solidFill>
                  <a:latin typeface="+mn-lt"/>
                </a:defRPr>
              </a:lvl3pPr>
              <a:lvl4pPr marL="2362200" indent="-4714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2658"/>
                </a:buClr>
                <a:buFont typeface="Wingdings" panose="05000000000000000000" pitchFamily="2" charset="2"/>
                <a:buChar char="§"/>
                <a:defRPr sz="2200">
                  <a:solidFill>
                    <a:srgbClr val="4D4D4D"/>
                  </a:solidFill>
                  <a:latin typeface="+mn-lt"/>
                </a:defRPr>
              </a:lvl4pPr>
              <a:lvl5pPr marL="2992438" indent="-4714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2658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+mn-lt"/>
                </a:defRPr>
              </a:lvl5pPr>
              <a:lvl6pPr marL="3623676" indent="-472653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+mn-lt"/>
                </a:defRPr>
              </a:lvl6pPr>
              <a:lvl7pPr marL="4253880" indent="-472653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+mn-lt"/>
                </a:defRPr>
              </a:lvl7pPr>
              <a:lvl8pPr marL="4884085" indent="-472653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+mn-lt"/>
                </a:defRPr>
              </a:lvl8pPr>
              <a:lvl9pPr marL="5514289" indent="-472653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de-DE" sz="28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</a:rPr>
                <a:t>LIVE</a:t>
              </a:r>
              <a:r>
                <a:rPr lang="de-DE" sz="2800" dirty="0"/>
                <a:t> Link</a:t>
              </a:r>
              <a:endParaRPr lang="en-US" sz="280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412702"/>
      </p:ext>
    </p:extLst>
  </p:cSld>
  <p:clrMapOvr>
    <a:masterClrMapping/>
  </p:clrMapOvr>
</p:sld>
</file>

<file path=ppt/theme/theme1.xml><?xml version="1.0" encoding="utf-8"?>
<a:theme xmlns:a="http://schemas.openxmlformats.org/drawingml/2006/main" name="1_Master_Greif">
  <a:themeElements>
    <a:clrScheme name="INP_Farbpalette">
      <a:dk1>
        <a:srgbClr val="000000"/>
      </a:dk1>
      <a:lt1>
        <a:sysClr val="window" lastClr="FFFFFF"/>
      </a:lt1>
      <a:dk2>
        <a:srgbClr val="002658"/>
      </a:dk2>
      <a:lt2>
        <a:srgbClr val="F2F2F2"/>
      </a:lt2>
      <a:accent1>
        <a:srgbClr val="002658"/>
      </a:accent1>
      <a:accent2>
        <a:srgbClr val="E6007E"/>
      </a:accent2>
      <a:accent3>
        <a:srgbClr val="009FE3"/>
      </a:accent3>
      <a:accent4>
        <a:srgbClr val="48AF7A"/>
      </a:accent4>
      <a:accent5>
        <a:srgbClr val="8064A2"/>
      </a:accent5>
      <a:accent6>
        <a:srgbClr val="FEB2FF"/>
      </a:accent6>
      <a:hlink>
        <a:srgbClr val="0000FF"/>
      </a:hlink>
      <a:folHlink>
        <a:srgbClr val="800080"/>
      </a:folHlink>
    </a:clrScheme>
    <a:fontScheme name="1_Master_Greif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aster_Greif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Greif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Greif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Greif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Greif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Greif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Greif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Greif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Greif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Greif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Greif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Greif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ster_en_16zu9.potx" id="{A741DED0-077B-4500-961B-3AB3CC9BD217}" vid="{B6005713-71C0-4FD1-9455-873CFFA2DBE2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Master_en_16zu9</Template>
  <TotalTime>0</TotalTime>
  <Words>2795</Words>
  <Application>Microsoft Office PowerPoint</Application>
  <PresentationFormat>Benutzerdefiniert</PresentationFormat>
  <Paragraphs>289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SFBX0800</vt:lpstr>
      <vt:lpstr>Wingdings</vt:lpstr>
      <vt:lpstr>1_Master_Greif</vt:lpstr>
      <vt:lpstr>BLITZ ⚡and WOLKE ☁️ </vt:lpstr>
      <vt:lpstr>Our Journey Today</vt:lpstr>
      <vt:lpstr>We all know this problem… it’s just toooooo many images</vt:lpstr>
      <vt:lpstr>From Chaos to Insight – What’s really missing</vt:lpstr>
      <vt:lpstr>DAMPF (Data Aggregation &amp; Modular Processing Framework)</vt:lpstr>
      <vt:lpstr>WOLKE</vt:lpstr>
      <vt:lpstr>Subset and Filtering</vt:lpstr>
      <vt:lpstr>PowerPoint-Präsentation</vt:lpstr>
      <vt:lpstr>PowerPoint-Präsentation</vt:lpstr>
      <vt:lpstr>BLITZ </vt:lpstr>
      <vt:lpstr>PowerPoint-Präsentation</vt:lpstr>
      <vt:lpstr>From Folder to Insight: Your Workflow with DAMPF, WOLKE &amp; BLITZ</vt:lpstr>
      <vt:lpstr>Outlook: WETTER Framework</vt:lpstr>
    </vt:vector>
  </TitlesOfParts>
  <Company>INP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BLITZ and WOLKE</dc:title>
  <dc:creator>Mattern, Philipp</dc:creator>
  <cp:lastModifiedBy>Mattern, Philipp</cp:lastModifiedBy>
  <cp:revision>130</cp:revision>
  <dcterms:created xsi:type="dcterms:W3CDTF">2025-03-17T14:08:32Z</dcterms:created>
  <dcterms:modified xsi:type="dcterms:W3CDTF">2025-03-26T15:46:17Z</dcterms:modified>
</cp:coreProperties>
</file>